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8" r:id="rId2"/>
    <p:sldId id="316" r:id="rId3"/>
    <p:sldId id="303" r:id="rId4"/>
    <p:sldId id="305" r:id="rId5"/>
    <p:sldId id="330" r:id="rId6"/>
    <p:sldId id="315" r:id="rId7"/>
    <p:sldId id="306" r:id="rId8"/>
    <p:sldId id="309" r:id="rId9"/>
    <p:sldId id="307" r:id="rId10"/>
    <p:sldId id="326" r:id="rId11"/>
    <p:sldId id="327" r:id="rId12"/>
    <p:sldId id="308" r:id="rId13"/>
    <p:sldId id="325" r:id="rId14"/>
    <p:sldId id="321" r:id="rId15"/>
    <p:sldId id="331" r:id="rId16"/>
    <p:sldId id="311" r:id="rId17"/>
    <p:sldId id="310" r:id="rId18"/>
    <p:sldId id="328" r:id="rId19"/>
    <p:sldId id="317" r:id="rId20"/>
    <p:sldId id="312" r:id="rId21"/>
    <p:sldId id="314" r:id="rId2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DCF9629-DF29-4BFC-908F-C613161E2A2F}">
          <p14:sldIdLst>
            <p14:sldId id="258"/>
            <p14:sldId id="316"/>
            <p14:sldId id="303"/>
            <p14:sldId id="305"/>
            <p14:sldId id="330"/>
            <p14:sldId id="315"/>
            <p14:sldId id="306"/>
            <p14:sldId id="309"/>
            <p14:sldId id="307"/>
            <p14:sldId id="326"/>
            <p14:sldId id="327"/>
            <p14:sldId id="308"/>
            <p14:sldId id="325"/>
            <p14:sldId id="321"/>
            <p14:sldId id="331"/>
            <p14:sldId id="311"/>
            <p14:sldId id="310"/>
            <p14:sldId id="328"/>
          </p14:sldIdLst>
        </p14:section>
        <p14:section name="Section sans titre" id="{1712D9A4-6AA6-430C-9740-ADFC27144C86}">
          <p14:sldIdLst>
            <p14:sldId id="317"/>
            <p14:sldId id="312"/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A00"/>
    <a:srgbClr val="8F45C7"/>
    <a:srgbClr val="00B9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55" autoAdjust="0"/>
    <p:restoredTop sz="87627" autoAdjust="0"/>
  </p:normalViewPr>
  <p:slideViewPr>
    <p:cSldViewPr snapToGrid="0">
      <p:cViewPr varScale="1">
        <p:scale>
          <a:sx n="75" d="100"/>
          <a:sy n="75" d="100"/>
        </p:scale>
        <p:origin x="56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E3EDA-3617-4BF5-BA05-4568B998F87F}" type="datetimeFigureOut">
              <a:rPr lang="fr-BE" smtClean="0"/>
              <a:t>17-06-21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DAA66-6E87-4D84-A11F-398A0E05023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55078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80356-AFFF-4A64-9CEC-7EED755729B5}" type="datetimeFigureOut">
              <a:rPr lang="fr-BE" smtClean="0"/>
              <a:t>17-06-21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6BB45-5008-44EE-A612-DD94DD0B168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000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6BB45-5008-44EE-A612-DD94DD0B168A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62185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6BB45-5008-44EE-A612-DD94DD0B168A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10253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6BB45-5008-44EE-A612-DD94DD0B168A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29832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Concrètement, les étapes de travail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6BB45-5008-44EE-A612-DD94DD0B168A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9473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Processus</a:t>
            </a:r>
            <a:r>
              <a:rPr lang="fr-BE" baseline="0" dirty="0"/>
              <a:t> standardisé permet un cadre clair : des comparaisons avec d’autres villes mais aussi à différents moments de la mise en œuvre de la politique vélo</a:t>
            </a:r>
            <a:endParaRPr lang="fr-BE" dirty="0"/>
          </a:p>
          <a:p>
            <a:r>
              <a:rPr lang="fr-BE" dirty="0"/>
              <a:t>Globale et intégrée = les quater</a:t>
            </a:r>
            <a:r>
              <a:rPr lang="fr-BE" baseline="0" dirty="0"/>
              <a:t> volets, mis en lien avec les autres domaines de compétences comme l’urbanisme, la santé…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6BB45-5008-44EE-A612-DD94DD0B168A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14599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7351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38223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0">
            <a:solidFill>
              <a:srgbClr val="3465AF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fr-BE" dirty="0" smtClean="0"/>
              <a:t>Finalement,</a:t>
            </a:r>
            <a:r>
              <a:rPr lang="fr-BE" baseline="0" dirty="0" smtClean="0"/>
              <a:t> c’est un prétexte au </a:t>
            </a:r>
            <a:r>
              <a:rPr lang="fr-BE" baseline="0" dirty="0" err="1" smtClean="0"/>
              <a:t>dialogie</a:t>
            </a:r>
            <a:r>
              <a:rPr lang="fr-BE" baseline="0" dirty="0" smtClean="0"/>
              <a:t> + pour nous permette de mieux comprendre la réalité (les atouts les faiblesses)</a:t>
            </a:r>
          </a:p>
          <a:p>
            <a:r>
              <a:rPr lang="fr-BE" baseline="0" dirty="0" smtClean="0"/>
              <a:t>+ on le fait honnêtement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26939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Concrètement, les étapes de travail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6BB45-5008-44EE-A612-DD94DD0B168A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70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Portage par le groupe de travail tout au long de la mission</a:t>
            </a:r>
          </a:p>
          <a:p>
            <a:r>
              <a:rPr lang="fr-BE" dirty="0"/>
              <a:t>Démarche classique</a:t>
            </a:r>
            <a:r>
              <a:rPr lang="fr-BE" baseline="0" dirty="0"/>
              <a:t> diagnostic =&gt; objectifs =&gt; définition des actions. Importance de la flèche « Assistance expert, visites de terrain »</a:t>
            </a:r>
          </a:p>
          <a:p>
            <a:r>
              <a:rPr lang="fr-BE" baseline="0" dirty="0"/>
              <a:t>Importance des deux flèches haut et bas « rédaction d’un plan vélo »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6BB45-5008-44EE-A612-DD94DD0B168A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35222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Concrètement, les étapes de travail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6BB45-5008-44EE-A612-DD94DD0B168A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88276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6BB45-5008-44EE-A612-DD94DD0B168A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86357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A729F27-5B24-4009-B967-1D067839B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1" name="Tijdelijke aanduiding voor datum 10">
            <a:extLst>
              <a:ext uri="{FF2B5EF4-FFF2-40B4-BE49-F238E27FC236}">
                <a16:creationId xmlns:a16="http://schemas.microsoft.com/office/drawing/2014/main" id="{6EF40935-4859-4775-946F-EDB497876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366830A6-CA7F-4EE9-8265-D0C2BF0E2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9385D35C-86E6-45F1-9B99-4C19B7449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106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48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920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784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466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567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62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008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388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198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18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7890D-A59E-4C0E-91A8-CEC17B9C2AAF}" type="datetimeFigureOut">
              <a:rPr lang="fr-FR" smtClean="0"/>
              <a:t>17/06/2021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E6020-3E54-45DE-83CA-21CB4E0C56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22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29980" y="2088877"/>
            <a:ext cx="9347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6600" b="1" dirty="0">
                <a:solidFill>
                  <a:srgbClr val="00B9E4"/>
                </a:solidFill>
              </a:rPr>
              <a:t>Audit BYPAD et plan vélo</a:t>
            </a:r>
          </a:p>
        </p:txBody>
      </p:sp>
      <p:sp>
        <p:nvSpPr>
          <p:cNvPr id="5" name="Rectangle 4"/>
          <p:cNvSpPr/>
          <p:nvPr/>
        </p:nvSpPr>
        <p:spPr>
          <a:xfrm>
            <a:off x="1886103" y="3241205"/>
            <a:ext cx="8663233" cy="56561"/>
          </a:xfrm>
          <a:prstGeom prst="rect">
            <a:avLst/>
          </a:prstGeom>
          <a:solidFill>
            <a:srgbClr val="00B9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769097" y="3342098"/>
            <a:ext cx="86538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000" b="1" dirty="0">
                <a:solidFill>
                  <a:srgbClr val="00B0F0"/>
                </a:solidFill>
              </a:rPr>
              <a:t>Réunion </a:t>
            </a:r>
            <a:r>
              <a:rPr lang="fr-BE" sz="3000" b="1" dirty="0" smtClean="0">
                <a:solidFill>
                  <a:srgbClr val="00B0F0"/>
                </a:solidFill>
              </a:rPr>
              <a:t>de lancement</a:t>
            </a:r>
          </a:p>
          <a:p>
            <a:pPr algn="ctr"/>
            <a:r>
              <a:rPr lang="fr-BE" sz="3000" b="1" dirty="0" err="1" smtClean="0">
                <a:solidFill>
                  <a:srgbClr val="00B0F0"/>
                </a:solidFill>
              </a:rPr>
              <a:t>Chloe</a:t>
            </a:r>
            <a:r>
              <a:rPr lang="fr-BE" sz="3000" b="1" dirty="0" smtClean="0">
                <a:solidFill>
                  <a:srgbClr val="00B0F0"/>
                </a:solidFill>
              </a:rPr>
              <a:t> </a:t>
            </a:r>
            <a:r>
              <a:rPr lang="fr-BE" sz="3000" b="1" dirty="0" err="1" smtClean="0">
                <a:solidFill>
                  <a:srgbClr val="00B0F0"/>
                </a:solidFill>
              </a:rPr>
              <a:t>Mispelon</a:t>
            </a:r>
            <a:r>
              <a:rPr lang="fr-BE" sz="3000" b="1" dirty="0" smtClean="0">
                <a:solidFill>
                  <a:srgbClr val="00B0F0"/>
                </a:solidFill>
              </a:rPr>
              <a:t> &amp; </a:t>
            </a:r>
            <a:r>
              <a:rPr lang="fr-BE" sz="3000" b="1" dirty="0">
                <a:solidFill>
                  <a:srgbClr val="00B0F0"/>
                </a:solidFill>
              </a:rPr>
              <a:t>Marik </a:t>
            </a:r>
            <a:r>
              <a:rPr lang="fr-BE" sz="3000" b="1" dirty="0" smtClean="0">
                <a:solidFill>
                  <a:srgbClr val="00B0F0"/>
                </a:solidFill>
              </a:rPr>
              <a:t>Lahon</a:t>
            </a:r>
            <a:endParaRPr lang="fr-BE" sz="3000" b="1" dirty="0">
              <a:solidFill>
                <a:srgbClr val="00B0F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11" y="849341"/>
            <a:ext cx="1922261" cy="753828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5635A4C5-AEA6-497D-AFE5-53B05D3CF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D0B7953-859C-4009-801D-1C11FC800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047" y="4315937"/>
            <a:ext cx="4461906" cy="237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1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Agenda</a:t>
            </a:r>
            <a:endParaRPr lang="fr-FR" sz="4000" b="1" dirty="0">
              <a:solidFill>
                <a:srgbClr val="00B9E4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86395" y="1701074"/>
            <a:ext cx="821391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200" dirty="0"/>
              <a:t>Pourquoi faire un audit et un plan vélo ?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fr-BE" sz="22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200" dirty="0"/>
              <a:t>Comment faire un audit et un plan vélo ?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fr-BE" sz="22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200" dirty="0"/>
              <a:t>Les prochaines étapes</a:t>
            </a:r>
          </a:p>
          <a:p>
            <a:pPr lvl="1">
              <a:spcAft>
                <a:spcPts val="1200"/>
              </a:spcAft>
            </a:pPr>
            <a:endParaRPr lang="fr-BE" sz="2200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5FCC2467-06B4-4C5B-B973-1EF81FDD8B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6C52BEF-59A0-4B08-B016-730B60E54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895530" y="2152359"/>
            <a:ext cx="86538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6600" b="1" dirty="0">
                <a:solidFill>
                  <a:srgbClr val="00B9E4"/>
                </a:solidFill>
              </a:rPr>
              <a:t>Pourquoi faire un audit et un plan vélo 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86103" y="4247737"/>
            <a:ext cx="8663233" cy="56561"/>
          </a:xfrm>
          <a:prstGeom prst="rect">
            <a:avLst/>
          </a:prstGeom>
          <a:solidFill>
            <a:srgbClr val="00B9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79E9A90C-0739-4358-9767-1AB6A8898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21060"/>
            <a:ext cx="1862864" cy="73053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55B0792-910D-4562-8A29-003D7F693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35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Pourquoi un BYPAD ?</a:t>
            </a:r>
            <a:endParaRPr lang="fr-FR" sz="4000" b="1" dirty="0">
              <a:solidFill>
                <a:srgbClr val="00B9E4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b="24504"/>
          <a:stretch/>
        </p:blipFill>
        <p:spPr>
          <a:xfrm>
            <a:off x="249995" y="947708"/>
            <a:ext cx="4990816" cy="4410453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6726261" y="4260607"/>
            <a:ext cx="3719594" cy="934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/>
              <a:t>Enjeux environnementaux, de santé publique, de qualité de vie…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6726261" y="5256143"/>
            <a:ext cx="3719594" cy="1129249"/>
            <a:chOff x="5474655" y="5256143"/>
            <a:chExt cx="2341059" cy="1129249"/>
          </a:xfrm>
        </p:grpSpPr>
        <p:sp>
          <p:nvSpPr>
            <p:cNvPr id="10" name="Rectangle à coins arrondis 9"/>
            <p:cNvSpPr/>
            <p:nvPr/>
          </p:nvSpPr>
          <p:spPr>
            <a:xfrm>
              <a:off x="5474655" y="5474403"/>
              <a:ext cx="2341059" cy="91098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b="1" dirty="0"/>
                <a:t>Volonté politique d’encourager ce mode de transport</a:t>
              </a:r>
            </a:p>
          </p:txBody>
        </p:sp>
        <p:sp>
          <p:nvSpPr>
            <p:cNvPr id="11" name="Triangle isocèle 10"/>
            <p:cNvSpPr/>
            <p:nvPr/>
          </p:nvSpPr>
          <p:spPr>
            <a:xfrm rot="10800000">
              <a:off x="6443053" y="5256143"/>
              <a:ext cx="404261" cy="17664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4" r="2740"/>
          <a:stretch/>
        </p:blipFill>
        <p:spPr>
          <a:xfrm>
            <a:off x="5474655" y="1183992"/>
            <a:ext cx="5577876" cy="2875560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1E91B8E1-495C-429D-B32F-266753A074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39" y="121690"/>
            <a:ext cx="1862864" cy="73053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837B7FB-E056-415F-BC2A-A7436CEDC7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9995" y="4435672"/>
            <a:ext cx="5043929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600" dirty="0" smtClean="0">
                <a:solidFill>
                  <a:schemeClr val="accent6"/>
                </a:solidFill>
              </a:rPr>
              <a:t>En France : croissance de </a:t>
            </a:r>
            <a:r>
              <a:rPr lang="fr-FR" sz="1600" b="1" dirty="0" smtClean="0">
                <a:solidFill>
                  <a:schemeClr val="accent6"/>
                </a:solidFill>
              </a:rPr>
              <a:t>117% </a:t>
            </a:r>
            <a:r>
              <a:rPr lang="fr-FR" sz="1600" dirty="0" smtClean="0">
                <a:solidFill>
                  <a:schemeClr val="accent6"/>
                </a:solidFill>
              </a:rPr>
              <a:t>(vente de vélo)</a:t>
            </a:r>
          </a:p>
          <a:p>
            <a:r>
              <a:rPr lang="fr-BE" sz="1600" dirty="0">
                <a:solidFill>
                  <a:schemeClr val="accent6"/>
                </a:solidFill>
              </a:rPr>
              <a:t>En Belgique : </a:t>
            </a:r>
            <a:r>
              <a:rPr lang="fr-BE" sz="1600" b="1" dirty="0">
                <a:solidFill>
                  <a:schemeClr val="accent6"/>
                </a:solidFill>
              </a:rPr>
              <a:t>592.107 </a:t>
            </a:r>
            <a:r>
              <a:rPr lang="fr-BE" sz="1600" dirty="0">
                <a:solidFill>
                  <a:schemeClr val="accent6"/>
                </a:solidFill>
              </a:rPr>
              <a:t>bicyclettes vendues en </a:t>
            </a:r>
            <a:r>
              <a:rPr lang="fr-BE" sz="1600" dirty="0" smtClean="0">
                <a:solidFill>
                  <a:schemeClr val="accent6"/>
                </a:solidFill>
              </a:rPr>
              <a:t>2020</a:t>
            </a:r>
            <a:endParaRPr lang="fr-BE" sz="1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5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Pourquoi un BYPAD ?</a:t>
            </a:r>
            <a:endParaRPr lang="fr-FR" sz="4000" b="1" dirty="0">
              <a:solidFill>
                <a:srgbClr val="00B9E4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753183" y="1322533"/>
            <a:ext cx="3719594" cy="9109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/>
              <a:t>Volonté politique d’encourager ce mode de transport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E91B8E1-495C-429D-B32F-266753A074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39" y="121690"/>
            <a:ext cx="1862864" cy="73053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837B7FB-E056-415F-BC2A-A7436CEDC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386612" y="3922139"/>
            <a:ext cx="912372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200" dirty="0" smtClean="0"/>
              <a:t>Un état des lieux de </a:t>
            </a:r>
            <a:r>
              <a:rPr lang="fr-BE" sz="2200" b="1" u="sng" dirty="0" smtClean="0"/>
              <a:t>chaque</a:t>
            </a:r>
            <a:r>
              <a:rPr lang="fr-BE" sz="2200" u="sng" dirty="0" smtClean="0"/>
              <a:t> ingrédient</a:t>
            </a:r>
            <a:r>
              <a:rPr lang="fr-BE" sz="2200" dirty="0" smtClean="0"/>
              <a:t> d’une bonne politique cyclable </a:t>
            </a:r>
            <a:endParaRPr lang="fr-BE" sz="22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200" dirty="0" smtClean="0"/>
              <a:t>Sur base d’un </a:t>
            </a:r>
            <a:r>
              <a:rPr lang="fr-BE" sz="2200" u="sng" dirty="0" smtClean="0"/>
              <a:t>processus </a:t>
            </a:r>
            <a:r>
              <a:rPr lang="fr-BE" sz="2200" b="1" u="sng" dirty="0" smtClean="0"/>
              <a:t>participatif</a:t>
            </a:r>
            <a:r>
              <a:rPr lang="fr-BE" sz="2200" dirty="0" smtClean="0"/>
              <a:t> intégrant toutes les parties prenantes d’une politique cyclable : </a:t>
            </a:r>
            <a:r>
              <a:rPr lang="fr-FR" sz="2200" dirty="0" smtClean="0"/>
              <a:t>représentants </a:t>
            </a:r>
            <a:r>
              <a:rPr lang="fr-FR" sz="2200" dirty="0"/>
              <a:t>politiques, de l’administration et des </a:t>
            </a:r>
            <a:r>
              <a:rPr lang="fr-FR" sz="2200" dirty="0" smtClean="0"/>
              <a:t>usagers</a:t>
            </a:r>
            <a:endParaRPr lang="fr-BE" sz="2200" dirty="0"/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200" dirty="0" smtClean="0"/>
              <a:t>Ensemble, aboutir à des </a:t>
            </a:r>
            <a:r>
              <a:rPr lang="fr-BE" sz="2200" u="sng" dirty="0" smtClean="0"/>
              <a:t>pistes d’actions </a:t>
            </a:r>
            <a:r>
              <a:rPr lang="fr-BE" sz="2200" b="1" u="sng" dirty="0" smtClean="0"/>
              <a:t>cohérentes</a:t>
            </a:r>
            <a:r>
              <a:rPr lang="fr-BE" sz="2200" u="sng" dirty="0"/>
              <a:t>,</a:t>
            </a:r>
            <a:r>
              <a:rPr lang="fr-BE" sz="2200" u="sng" dirty="0" smtClean="0"/>
              <a:t> </a:t>
            </a:r>
            <a:r>
              <a:rPr lang="fr-BE" sz="2200" b="1" u="sng" dirty="0" smtClean="0"/>
              <a:t>ambitieuses &amp; </a:t>
            </a:r>
            <a:r>
              <a:rPr lang="fr-BE" sz="2200" b="1" u="sng" dirty="0" smtClean="0">
                <a:solidFill>
                  <a:schemeClr val="accent6"/>
                </a:solidFill>
              </a:rPr>
              <a:t>portées</a:t>
            </a:r>
            <a:r>
              <a:rPr lang="fr-BE" sz="2200" b="1" dirty="0" smtClean="0"/>
              <a:t> </a:t>
            </a:r>
            <a:r>
              <a:rPr lang="fr-FR" sz="2200" dirty="0" smtClean="0"/>
              <a:t>par le comité de suivi. </a:t>
            </a:r>
            <a:endParaRPr lang="fr-BE" sz="2200" b="1" u="sng" dirty="0"/>
          </a:p>
          <a:p>
            <a:pPr lvl="1">
              <a:spcAft>
                <a:spcPts val="1200"/>
              </a:spcAft>
            </a:pPr>
            <a:endParaRPr lang="fr-BE" sz="2200" dirty="0"/>
          </a:p>
        </p:txBody>
      </p:sp>
      <p:sp>
        <p:nvSpPr>
          <p:cNvPr id="14" name="Triangle isocèle 13"/>
          <p:cNvSpPr/>
          <p:nvPr/>
        </p:nvSpPr>
        <p:spPr>
          <a:xfrm rot="10800000">
            <a:off x="3229009" y="2339949"/>
            <a:ext cx="642311" cy="17664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Rectangle à coins arrondis 14"/>
          <p:cNvSpPr/>
          <p:nvPr/>
        </p:nvSpPr>
        <p:spPr>
          <a:xfrm>
            <a:off x="1386612" y="2621583"/>
            <a:ext cx="4327104" cy="879449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/>
              <a:t>BYPAD</a:t>
            </a:r>
            <a:r>
              <a:rPr lang="fr-BE" sz="1600" b="1" dirty="0" smtClean="0"/>
              <a:t/>
            </a:r>
            <a:br>
              <a:rPr lang="fr-BE" sz="1600" b="1" dirty="0" smtClean="0"/>
            </a:br>
            <a:r>
              <a:rPr lang="fr-BE" sz="1600" b="1" dirty="0"/>
              <a:t>A</a:t>
            </a:r>
            <a:r>
              <a:rPr lang="fr-BE" sz="1600" b="1" dirty="0" smtClean="0"/>
              <a:t>ccompagner cette volonté politique</a:t>
            </a:r>
            <a:endParaRPr lang="fr-BE" sz="1600" b="1" dirty="0"/>
          </a:p>
        </p:txBody>
      </p:sp>
      <p:sp>
        <p:nvSpPr>
          <p:cNvPr id="5" name="Rectangle 4"/>
          <p:cNvSpPr/>
          <p:nvPr/>
        </p:nvSpPr>
        <p:spPr>
          <a:xfrm>
            <a:off x="7239979" y="1467916"/>
            <a:ext cx="399487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BYPAD stands for Bicycle Policy Audit and is a process enabling towns, cities and regions to evaluate and improve the quality of their cycling policy. It is an instrument paving the way for developing a detailed cycling strategy or plan. BYPAD is a quality process based on international best practice of applied measures, structures and policies in local cycling development policy.</a:t>
            </a:r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419148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895530" y="2152359"/>
            <a:ext cx="86538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6600" b="1" dirty="0">
                <a:solidFill>
                  <a:srgbClr val="00B9E4"/>
                </a:solidFill>
              </a:rPr>
              <a:t>Comment faire un audit et un plan vélo 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86103" y="4247737"/>
            <a:ext cx="8663233" cy="56561"/>
          </a:xfrm>
          <a:prstGeom prst="rect">
            <a:avLst/>
          </a:prstGeom>
          <a:solidFill>
            <a:srgbClr val="00B9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20A58301-10F2-46DC-B7B3-6D05AA4F8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9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704" y="1001624"/>
            <a:ext cx="7086393" cy="4988878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F850BBC7-E47E-434F-BAC1-467B513702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E8895C5-B5E1-4172-A4DA-48D8E3719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BCB3FEB-F877-4E5B-9139-1CFE6B2494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564" y="5005372"/>
            <a:ext cx="3001737" cy="1600927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385578A8-90CD-48F3-95A7-5119A43353F3}"/>
              </a:ext>
            </a:extLst>
          </p:cNvPr>
          <p:cNvSpPr txBox="1"/>
          <p:nvPr/>
        </p:nvSpPr>
        <p:spPr>
          <a:xfrm>
            <a:off x="10286576" y="6359848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err="1"/>
              <a:t>Depuis</a:t>
            </a:r>
            <a:r>
              <a:rPr lang="nl-BE" dirty="0"/>
              <a:t> 1999!</a:t>
            </a:r>
          </a:p>
        </p:txBody>
      </p:sp>
    </p:spTree>
    <p:extLst>
      <p:ext uri="{BB962C8B-B14F-4D97-AF65-F5344CB8AC3E}">
        <p14:creationId xmlns:p14="http://schemas.microsoft.com/office/powerpoint/2010/main" val="63691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Déroulement de la mission</a:t>
            </a:r>
            <a:endParaRPr lang="fr-FR" sz="4000" b="1" dirty="0">
              <a:solidFill>
                <a:srgbClr val="00B9E4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E0B43F2-0C90-41E4-8A41-EFCCAA472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0634F10C-1ACB-49AF-A769-84E6D9F941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567" y="1599641"/>
            <a:ext cx="8849208" cy="511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3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evelopment_levels_FR_rgb_150dp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6570" y="2099345"/>
            <a:ext cx="5326743" cy="3062021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499013" y="1596571"/>
            <a:ext cx="605677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BE" sz="2400" b="1" dirty="0">
                <a:solidFill>
                  <a:schemeClr val="accent1">
                    <a:lumMod val="75000"/>
                  </a:schemeClr>
                </a:solidFill>
              </a:rPr>
              <a:t>La méthodologique BYPAD propose 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400" dirty="0"/>
              <a:t>Un processus standardisé dans le cadre d’un projet de recherche européen (FGM Amor, 1999)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400" dirty="0"/>
              <a:t>Une approche globale et intégrée du vélo centrée sur le </a:t>
            </a:r>
            <a:r>
              <a:rPr lang="fr-BE" sz="2400" b="1" u="sng" dirty="0"/>
              <a:t>vélo utilitaire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400" dirty="0"/>
              <a:t>Quatre stades d’avancement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fr-BE" dirty="0"/>
          </a:p>
        </p:txBody>
      </p:sp>
      <p:sp>
        <p:nvSpPr>
          <p:cNvPr id="6" name="ZoneTexte 5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Pourquoi un BYPAD ?</a:t>
            </a:r>
            <a:endParaRPr lang="fr-FR" sz="4000" b="1" dirty="0">
              <a:solidFill>
                <a:srgbClr val="00B9E4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99013" y="4927599"/>
            <a:ext cx="884093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BE" sz="2400" b="1" dirty="0">
                <a:solidFill>
                  <a:schemeClr val="accent1">
                    <a:lumMod val="75000"/>
                  </a:schemeClr>
                </a:solidFill>
              </a:rPr>
              <a:t>Elle permet 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400" dirty="0"/>
              <a:t>Une dynamique de </a:t>
            </a:r>
            <a:r>
              <a:rPr lang="fr-BE" sz="2400" b="1" u="sng" dirty="0"/>
              <a:t>concertation</a:t>
            </a:r>
            <a:r>
              <a:rPr lang="fr-BE" sz="2400" dirty="0"/>
              <a:t> et de </a:t>
            </a:r>
            <a:r>
              <a:rPr lang="fr-BE" sz="2400" b="1" u="sng" dirty="0"/>
              <a:t>consensus</a:t>
            </a:r>
            <a:r>
              <a:rPr lang="fr-BE" sz="2400" dirty="0"/>
              <a:t> entre </a:t>
            </a:r>
            <a:r>
              <a:rPr lang="fr-BE" sz="2400" b="1" u="sng" dirty="0"/>
              <a:t>représentants politiques, de l’administration et des usagers</a:t>
            </a:r>
            <a:endParaRPr lang="fr-BE" b="1" u="sng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6C1A1CE-8455-4108-B5C6-D062EBA16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69F7ECB3-D74B-4D93-AAA0-E33BFD8423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3278" y="4924483"/>
            <a:ext cx="3347009" cy="1933517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10242395" y="4896603"/>
            <a:ext cx="908825" cy="377922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Ellipse 9"/>
          <p:cNvSpPr/>
          <p:nvPr/>
        </p:nvSpPr>
        <p:spPr>
          <a:xfrm>
            <a:off x="11060222" y="5338093"/>
            <a:ext cx="529701" cy="377922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274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2764459" y="2064"/>
            <a:ext cx="6335757" cy="11103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l" rtl="0" hangingPunct="0">
              <a:buSzPct val="45000"/>
              <a:buFont typeface="StarSymbol"/>
              <a:buChar char="●"/>
              <a:tabLst/>
              <a:defRPr lang="fr-BE" sz="4400" b="1" i="0" u="none" strike="noStrike" kern="1200">
                <a:ln>
                  <a:noFill/>
                </a:ln>
                <a:solidFill>
                  <a:srgbClr val="2056AE"/>
                </a:solidFill>
                <a:latin typeface="Delicious" pitchFamily="18"/>
                <a:ea typeface="DejaVu Sans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sz="2800" dirty="0">
                <a:solidFill>
                  <a:schemeClr val="accent5"/>
                </a:solidFill>
                <a:latin typeface="+mn-lt"/>
                <a:ea typeface="+mn-ea"/>
              </a:rPr>
              <a:t>Un questionnaire standardisé</a:t>
            </a:r>
          </a:p>
        </p:txBody>
      </p:sp>
      <p:sp>
        <p:nvSpPr>
          <p:cNvPr id="7" name="Rectangle 6"/>
          <p:cNvSpPr/>
          <p:nvPr/>
        </p:nvSpPr>
        <p:spPr>
          <a:xfrm>
            <a:off x="2307188" y="6237947"/>
            <a:ext cx="4703353" cy="554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633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498" y="1011650"/>
            <a:ext cx="6437195" cy="550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fgeronde rechthoek 2"/>
          <p:cNvSpPr/>
          <p:nvPr/>
        </p:nvSpPr>
        <p:spPr>
          <a:xfrm>
            <a:off x="2176539" y="2253162"/>
            <a:ext cx="7251003" cy="391946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633"/>
          </a:p>
        </p:txBody>
      </p:sp>
    </p:spTree>
    <p:extLst>
      <p:ext uri="{BB962C8B-B14F-4D97-AF65-F5344CB8AC3E}">
        <p14:creationId xmlns:p14="http://schemas.microsoft.com/office/powerpoint/2010/main" val="39833388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07188" y="6237947"/>
            <a:ext cx="4703353" cy="554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633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783" y="946675"/>
            <a:ext cx="6574312" cy="5403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213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Pourquoi un BYPAD ?</a:t>
            </a:r>
            <a:endParaRPr lang="fr-FR" sz="4000" b="1" dirty="0">
              <a:solidFill>
                <a:srgbClr val="00B9E4"/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6" t="16460" r="2705" b="8975"/>
          <a:stretch>
            <a:fillRect/>
          </a:stretch>
        </p:blipFill>
        <p:spPr bwMode="auto">
          <a:xfrm>
            <a:off x="1446415" y="1800093"/>
            <a:ext cx="8797998" cy="467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45508" y="1069631"/>
            <a:ext cx="1002433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BE" b="1" dirty="0"/>
              <a:t>Evaluation à différents moments de l’avancement de la mise en œuvre de la politique vélo</a:t>
            </a:r>
          </a:p>
          <a:p>
            <a:pPr algn="ctr">
              <a:spcAft>
                <a:spcPts val="600"/>
              </a:spcAft>
            </a:pPr>
            <a:r>
              <a:rPr lang="fr-BE" b="1" dirty="0"/>
              <a:t>(ex. ci-dessous : Région de Bruxelles-Capitale) </a:t>
            </a:r>
            <a:endParaRPr lang="fr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3A4C2894-C43C-4FAA-86B2-84447B74C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5BB25E4D-C638-49A7-A8AB-310AF8ED5E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2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>
          <a:xfrm>
            <a:off x="935906" y="2140881"/>
            <a:ext cx="8164310" cy="3461832"/>
          </a:xfrm>
        </p:spPr>
        <p:txBody>
          <a:bodyPr/>
          <a:lstStyle>
            <a:defPPr marL="432000" lvl="0" indent="-324000" algn="l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BE" sz="3600" b="0" i="0" u="none" strike="noStrike" kern="1200">
                <a:ln>
                  <a:noFill/>
                </a:ln>
                <a:latin typeface="Delicious" pitchFamily="2"/>
                <a:ea typeface="DejaVu Sans" pitchFamily="2"/>
                <a:cs typeface="Lohit Hindi" pitchFamily="2"/>
              </a:defRPr>
            </a:defPPr>
            <a:lvl1pPr marL="432000" lvl="0" indent="-324000" algn="l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BE" sz="3600" b="0" i="0" u="none" strike="noStrike" kern="1200">
                <a:ln>
                  <a:noFill/>
                </a:ln>
                <a:latin typeface="Delicious" pitchFamily="2"/>
                <a:ea typeface="DejaVu Sans" pitchFamily="2"/>
                <a:cs typeface="Lohit Hindi" pitchFamily="2"/>
              </a:defRPr>
            </a:lvl1pPr>
            <a:lvl2pPr marL="864000" lvl="1" indent="-324000" algn="l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BE" sz="3200" b="0" i="0" u="none" strike="noStrike" kern="1200">
                <a:ln>
                  <a:noFill/>
                </a:ln>
                <a:latin typeface="Delicious" pitchFamily="2"/>
                <a:ea typeface="DejaVu Sans" pitchFamily="2"/>
                <a:cs typeface="Lohit Hindi" pitchFamily="2"/>
              </a:defRPr>
            </a:lvl2pPr>
            <a:lvl3pPr marL="1295999" lvl="2" indent="-288000" algn="l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BE" sz="3000" b="0" i="0" u="none" strike="noStrike" kern="1200">
                <a:ln>
                  <a:noFill/>
                </a:ln>
                <a:latin typeface="Delicious" pitchFamily="2"/>
                <a:ea typeface="DejaVu Sans" pitchFamily="2"/>
                <a:cs typeface="Lohit Hindi" pitchFamily="2"/>
              </a:defRPr>
            </a:lvl3pPr>
            <a:lvl4pPr marL="1728000" lvl="3" indent="-216000" algn="l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BE" sz="2400" b="0" i="0" u="none" strike="noStrike" kern="1200">
                <a:ln>
                  <a:noFill/>
                </a:ln>
                <a:latin typeface="Delicious" pitchFamily="2"/>
                <a:ea typeface="DejaVu Sans" pitchFamily="2"/>
                <a:cs typeface="Lohit Hindi" pitchFamily="2"/>
              </a:defRPr>
            </a:lvl4pPr>
            <a:lvl5pPr marL="2160000" lvl="4" indent="-216000" algn="l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BE" sz="2400" b="0" i="0" u="none" strike="noStrike" kern="1200">
                <a:ln>
                  <a:noFill/>
                </a:ln>
                <a:latin typeface="Delicious" pitchFamily="2"/>
                <a:ea typeface="DejaVu Sans" pitchFamily="2"/>
                <a:cs typeface="Lohit Hindi" pitchFamily="2"/>
              </a:defRPr>
            </a:lvl5pPr>
            <a:lvl6pPr marL="2592000" lvl="5" indent="-216000" algn="l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BE" sz="2400" b="0" i="0" u="none" strike="noStrike" kern="1200">
                <a:ln>
                  <a:noFill/>
                </a:ln>
                <a:latin typeface="Delicious" pitchFamily="2"/>
                <a:ea typeface="DejaVu Sans" pitchFamily="2"/>
                <a:cs typeface="Lohit Hindi" pitchFamily="2"/>
              </a:defRPr>
            </a:lvl6pPr>
            <a:lvl7pPr marL="3024000" lvl="6" indent="-216000" algn="l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BE" sz="2400" b="0" i="0" u="none" strike="noStrike" kern="1200">
                <a:ln>
                  <a:noFill/>
                </a:ln>
                <a:latin typeface="Delicious" pitchFamily="2"/>
                <a:ea typeface="DejaVu Sans" pitchFamily="2"/>
                <a:cs typeface="Lohit Hindi" pitchFamily="2"/>
              </a:defRPr>
            </a:lvl7pPr>
            <a:lvl8pPr marL="3456000" lvl="7" indent="-216000" algn="l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BE" sz="2000" b="0" i="0" u="none" strike="noStrike" kern="1200">
                <a:ln>
                  <a:noFill/>
                </a:ln>
                <a:latin typeface="Delicious" pitchFamily="2"/>
                <a:ea typeface="DejaVu Sans" pitchFamily="2"/>
                <a:cs typeface="Lohit Hindi" pitchFamily="2"/>
              </a:defRPr>
            </a:lvl8pPr>
            <a:lvl9pPr marL="3887999" lvl="8" indent="-216000" algn="l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BE" sz="2000" b="0" i="0" u="none" strike="noStrike" kern="1200">
                <a:ln>
                  <a:noFill/>
                </a:ln>
                <a:latin typeface="Delicious" pitchFamily="2"/>
                <a:ea typeface="DejaVu Sans" pitchFamily="2"/>
                <a:cs typeface="Lohit Hindi" pitchFamily="2"/>
              </a:defRPr>
            </a:lvl9pPr>
          </a:lstStyle>
          <a:p>
            <a:pPr>
              <a:spcAft>
                <a:spcPts val="2177"/>
              </a:spcAft>
            </a:pPr>
            <a:r>
              <a:rPr lang="fr-FR" sz="2400" dirty="0">
                <a:latin typeface="+mn-lt"/>
              </a:rPr>
              <a:t>L’état des lieux doit refléter le consensus entre acteurs: citoyens, techniciens et élus</a:t>
            </a:r>
          </a:p>
          <a:p>
            <a:pPr>
              <a:spcAft>
                <a:spcPts val="2177"/>
              </a:spcAft>
            </a:pPr>
            <a:r>
              <a:rPr lang="fr-FR" sz="2400" dirty="0">
                <a:latin typeface="+mn-lt"/>
              </a:rPr>
              <a:t>Chacun complète le questionnaire et motive ses réponses</a:t>
            </a:r>
          </a:p>
          <a:p>
            <a:pPr>
              <a:spcAft>
                <a:spcPts val="2177"/>
              </a:spcAft>
            </a:pPr>
            <a:r>
              <a:rPr lang="fr-FR" sz="2400" dirty="0">
                <a:latin typeface="+mn-lt"/>
              </a:rPr>
              <a:t>L’auditeur anime une réunion dont l’objectif est de dégager une vision partagée</a:t>
            </a:r>
          </a:p>
          <a:p>
            <a:pPr marL="97978" indent="0">
              <a:spcAft>
                <a:spcPts val="2177"/>
              </a:spcAft>
              <a:buNone/>
            </a:pPr>
            <a:endParaRPr lang="fr-BE" sz="2903" dirty="0">
              <a:latin typeface="+mn-lt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023793" y="915037"/>
            <a:ext cx="6335757" cy="11103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l" rtl="0" hangingPunct="0">
              <a:buSzPct val="45000"/>
              <a:buFont typeface="StarSymbol"/>
              <a:buChar char="●"/>
              <a:tabLst/>
              <a:defRPr lang="fr-BE" sz="4400" b="1" i="0" u="none" strike="noStrike" kern="1200">
                <a:ln>
                  <a:noFill/>
                </a:ln>
                <a:solidFill>
                  <a:srgbClr val="2056AE"/>
                </a:solidFill>
                <a:latin typeface="Delicious" pitchFamily="18"/>
                <a:ea typeface="DejaVu Sans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Font typeface="StarSymbol"/>
              <a:buNone/>
            </a:pPr>
            <a:r>
              <a:rPr lang="fr-FR" sz="2800" dirty="0">
                <a:solidFill>
                  <a:schemeClr val="accent5"/>
                </a:solidFill>
                <a:latin typeface="+mn-lt"/>
                <a:ea typeface="+mn-ea"/>
              </a:rPr>
              <a:t>Un processus participatif</a:t>
            </a:r>
          </a:p>
        </p:txBody>
      </p:sp>
    </p:spTree>
    <p:extLst>
      <p:ext uri="{BB962C8B-B14F-4D97-AF65-F5344CB8AC3E}">
        <p14:creationId xmlns:p14="http://schemas.microsoft.com/office/powerpoint/2010/main" val="32531933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Déroulement de la mission</a:t>
            </a:r>
            <a:endParaRPr lang="fr-FR" sz="4000" b="1" dirty="0">
              <a:solidFill>
                <a:srgbClr val="00B9E4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99014" y="1596571"/>
            <a:ext cx="485675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BE" sz="2400" b="1" dirty="0">
                <a:solidFill>
                  <a:schemeClr val="accent5"/>
                </a:solidFill>
              </a:rPr>
              <a:t>Rédaction rapport d’audit 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000" dirty="0"/>
              <a:t>Un diagnostic d’approche transversale et de terrain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000" dirty="0"/>
              <a:t>Un rapport d’audit synthétisant les forces et faiblesses de la commune en matière de politique vélo, sur base des échanges de la réunion de consensus</a:t>
            </a:r>
          </a:p>
        </p:txBody>
      </p:sp>
      <p:pic>
        <p:nvPicPr>
          <p:cNvPr id="6" name="Image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84" t="19018" r="2229" b="9400"/>
          <a:stretch/>
        </p:blipFill>
        <p:spPr bwMode="auto">
          <a:xfrm>
            <a:off x="5355771" y="1655968"/>
            <a:ext cx="6727612" cy="36314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BE5D1205-9D38-4667-8DF4-A61C1576E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DDC31879-6706-4E93-876C-385D2C29EB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9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Déroulement de la mission</a:t>
            </a:r>
            <a:endParaRPr lang="fr-FR" sz="4000" b="1" dirty="0">
              <a:solidFill>
                <a:srgbClr val="00B9E4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E0B43F2-0C90-41E4-8A41-EFCCAA472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0634F10C-1ACB-49AF-A769-84E6D9F941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567" y="1599641"/>
            <a:ext cx="8849208" cy="5112055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>
            <a:off x="8508380" y="2458844"/>
            <a:ext cx="1700561" cy="1332571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537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Déroulement de la mission</a:t>
            </a:r>
            <a:endParaRPr lang="fr-FR" sz="4000" b="1" dirty="0">
              <a:solidFill>
                <a:srgbClr val="00B9E4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671718" y="1798452"/>
            <a:ext cx="1052028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BE" sz="2400" b="1" dirty="0">
                <a:solidFill>
                  <a:schemeClr val="accent5"/>
                </a:solidFill>
              </a:rPr>
              <a:t>Rédaction du plan d’action 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400" dirty="0"/>
              <a:t>Un document qui </a:t>
            </a:r>
            <a:r>
              <a:rPr lang="fr-BE" sz="2400" dirty="0" smtClean="0"/>
              <a:t>développe/complète </a:t>
            </a:r>
            <a:r>
              <a:rPr lang="fr-BE" sz="2400" dirty="0"/>
              <a:t>les </a:t>
            </a:r>
            <a:r>
              <a:rPr lang="fr-BE" sz="2400" b="1" dirty="0"/>
              <a:t>actions identifiées par le groupe d’évaluation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400" b="1" dirty="0" smtClean="0"/>
              <a:t>Validation </a:t>
            </a:r>
            <a:r>
              <a:rPr lang="fr-BE" sz="2400" b="1" dirty="0"/>
              <a:t>par le groupe </a:t>
            </a:r>
            <a:r>
              <a:rPr lang="fr-BE" sz="2400" b="1" dirty="0" smtClean="0"/>
              <a:t>d’évaluation</a:t>
            </a:r>
            <a:endParaRPr lang="fr-BE" sz="2400" b="1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31D59E09-5A70-4472-9E6C-F029C744D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2926DF53-30AA-4D1C-99A8-E1BF399541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3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Déroulement de la mission</a:t>
            </a:r>
            <a:endParaRPr lang="fr-FR" sz="4000" b="1" dirty="0">
              <a:solidFill>
                <a:srgbClr val="00B9E4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4"/>
          <a:stretch/>
        </p:blipFill>
        <p:spPr>
          <a:xfrm>
            <a:off x="1317355" y="1147478"/>
            <a:ext cx="9407472" cy="5209876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D5C7864B-24AD-4979-8E06-76EB626E9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4A5568AC-6F6A-41EC-9E7A-B234C42E9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5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Déroulement de la mission</a:t>
            </a:r>
            <a:endParaRPr lang="fr-FR" sz="4000" b="1" dirty="0">
              <a:solidFill>
                <a:srgbClr val="00B9E4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E0B43F2-0C90-41E4-8A41-EFCCAA472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0634F10C-1ACB-49AF-A769-84E6D9F941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016" y="-36576"/>
            <a:ext cx="11301984" cy="696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8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Contexte de </a:t>
            </a:r>
            <a:r>
              <a:rPr lang="fr-BE" sz="4000" b="1" dirty="0" smtClean="0">
                <a:solidFill>
                  <a:srgbClr val="00B9E4"/>
                </a:solidFill>
              </a:rPr>
              <a:t>Chaudfontaine</a:t>
            </a:r>
            <a:endParaRPr lang="fr-FR" sz="4000" b="1" dirty="0">
              <a:solidFill>
                <a:srgbClr val="00B9E4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273952" y="1781919"/>
            <a:ext cx="1018794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BE" sz="2400" b="1" dirty="0">
                <a:solidFill>
                  <a:schemeClr val="accent1">
                    <a:lumMod val="75000"/>
                  </a:schemeClr>
                </a:solidFill>
              </a:rPr>
              <a:t>Le contexte régional: </a:t>
            </a:r>
            <a:endParaRPr lang="fr-BE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1800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Gouvernement </a:t>
            </a:r>
            <a:r>
              <a:rPr lang="fr-FR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wallon </a:t>
            </a:r>
            <a:r>
              <a:rPr lang="fr-FR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veut </a:t>
            </a:r>
            <a:r>
              <a:rPr lang="fr-FR" sz="1800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doubler </a:t>
            </a:r>
            <a:r>
              <a:rPr lang="fr-FR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l’usage du vélo d’ici 2024 et voir le nombre de cyclistes multiplié par 5 d’ici </a:t>
            </a:r>
            <a:r>
              <a:rPr lang="fr-FR" sz="1800" dirty="0" smtClean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2030</a:t>
            </a:r>
          </a:p>
          <a:p>
            <a:pPr>
              <a:spcAft>
                <a:spcPts val="1200"/>
              </a:spcAft>
            </a:pPr>
            <a:r>
              <a:rPr lang="fr-BE" sz="2400" b="1" dirty="0">
                <a:solidFill>
                  <a:schemeClr val="accent1">
                    <a:lumMod val="75000"/>
                  </a:schemeClr>
                </a:solidFill>
              </a:rPr>
              <a:t>Le contexte </a:t>
            </a:r>
            <a:r>
              <a:rPr lang="fr-BE" sz="2400" b="1" dirty="0" smtClean="0">
                <a:solidFill>
                  <a:schemeClr val="accent1">
                    <a:lumMod val="75000"/>
                  </a:schemeClr>
                </a:solidFill>
              </a:rPr>
              <a:t>de Court st Etienne : </a:t>
            </a:r>
            <a:r>
              <a:rPr lang="fr-FR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Réunion de Préparation (CEM + Echevin Mobilité) </a:t>
            </a:r>
            <a:endParaRPr lang="fr-FR" b="1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DE8C18B-F1AD-46C9-AC8E-6CC0F1638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77A86328-631C-4031-8C76-7038C07C65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227941" y="3999411"/>
            <a:ext cx="35082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Quelle structure du territoire ?</a:t>
            </a:r>
          </a:p>
          <a:p>
            <a:endParaRPr lang="fr-FR" i="1" dirty="0">
              <a:latin typeface="Calibri Light" panose="020F03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Quels enjeux communaux ? </a:t>
            </a:r>
            <a:br>
              <a:rPr lang="fr-FR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fr-FR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i="1" dirty="0" smtClean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 potentiel vélo ? </a:t>
            </a:r>
          </a:p>
          <a:p>
            <a:endParaRPr lang="fr-FR" i="1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endParaRPr lang="fr-BE" i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4" y="3999411"/>
            <a:ext cx="2954249" cy="285858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6"/>
          <a:srcRect l="10388"/>
          <a:stretch/>
        </p:blipFill>
        <p:spPr>
          <a:xfrm>
            <a:off x="3049858" y="3999411"/>
            <a:ext cx="2971683" cy="285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0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Prochaines étapes</a:t>
            </a:r>
            <a:endParaRPr lang="fr-FR" sz="4000" b="1" dirty="0">
              <a:solidFill>
                <a:srgbClr val="00B9E4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29048" y="1980109"/>
            <a:ext cx="968337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fr-BE" sz="2400" b="1" dirty="0" smtClean="0"/>
              <a:t>Réunion de lancement : 21/06 à 16h </a:t>
            </a:r>
            <a:br>
              <a:rPr lang="fr-BE" sz="2400" b="1" dirty="0" smtClean="0"/>
            </a:br>
            <a:r>
              <a:rPr lang="fr-BE" sz="2400" i="1" dirty="0" smtClean="0">
                <a:solidFill>
                  <a:schemeClr val="accent6"/>
                </a:solidFill>
              </a:rPr>
              <a:t>transmettre Offre </a:t>
            </a:r>
            <a:r>
              <a:rPr lang="fr-BE" sz="2400" i="1" dirty="0" err="1" smtClean="0">
                <a:solidFill>
                  <a:schemeClr val="accent6"/>
                </a:solidFill>
              </a:rPr>
              <a:t>Wacy</a:t>
            </a:r>
            <a:r>
              <a:rPr lang="fr-BE" sz="2400" i="1" dirty="0">
                <a:solidFill>
                  <a:schemeClr val="accent6"/>
                </a:solidFill>
              </a:rPr>
              <a:t> </a:t>
            </a:r>
            <a:r>
              <a:rPr lang="fr-BE" sz="2400" i="1" dirty="0" smtClean="0">
                <a:solidFill>
                  <a:schemeClr val="accent6"/>
                </a:solidFill>
              </a:rPr>
              <a:t>+ PCM (2009?) à Pro </a:t>
            </a:r>
            <a:r>
              <a:rPr lang="fr-BE" sz="2400" i="1" dirty="0" err="1" smtClean="0">
                <a:solidFill>
                  <a:schemeClr val="accent6"/>
                </a:solidFill>
              </a:rPr>
              <a:t>Velo</a:t>
            </a:r>
            <a:r>
              <a:rPr lang="fr-BE" sz="2400" i="1" dirty="0" smtClean="0">
                <a:solidFill>
                  <a:schemeClr val="accent6"/>
                </a:solidFill>
              </a:rPr>
              <a:t>/</a:t>
            </a:r>
            <a:r>
              <a:rPr lang="fr-BE" sz="2400" i="1" dirty="0" err="1" smtClean="0">
                <a:solidFill>
                  <a:schemeClr val="accent6"/>
                </a:solidFill>
              </a:rPr>
              <a:t>Tridee</a:t>
            </a:r>
            <a:endParaRPr lang="fr-BE" sz="2400" i="1" dirty="0">
              <a:solidFill>
                <a:schemeClr val="accent6"/>
              </a:solidFill>
            </a:endParaRP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fr-BE" sz="2400" b="1" dirty="0" smtClean="0"/>
              <a:t>Visite de Terrain (Date + itinéraire à programmer - CEM </a:t>
            </a:r>
            <a:r>
              <a:rPr lang="fr-BE" sz="2400" b="1" dirty="0"/>
              <a:t>Chaudfontaine</a:t>
            </a:r>
            <a:r>
              <a:rPr lang="fr-BE" sz="2400" b="1" dirty="0" smtClean="0"/>
              <a:t>)</a:t>
            </a:r>
            <a:br>
              <a:rPr lang="fr-BE" sz="2400" b="1" dirty="0" smtClean="0"/>
            </a:br>
            <a:r>
              <a:rPr lang="fr-BE" sz="2400" i="1" dirty="0" smtClean="0"/>
              <a:t>(à programmer) </a:t>
            </a:r>
            <a:endParaRPr lang="fr-BE" sz="2400" i="1" dirty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fr-BE" sz="2400" b="1" dirty="0" smtClean="0"/>
              <a:t>Remplir </a:t>
            </a:r>
            <a:r>
              <a:rPr lang="fr-BE" sz="2400" b="1" dirty="0"/>
              <a:t>le questionnaire </a:t>
            </a:r>
            <a:r>
              <a:rPr lang="fr-BE" sz="2400" b="1" dirty="0" smtClean="0"/>
              <a:t>(délai: 2 semaines)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fr-BE" sz="2400" b="1" dirty="0" smtClean="0"/>
              <a:t>Réunion </a:t>
            </a:r>
            <a:r>
              <a:rPr lang="fr-BE" sz="2400" b="1" dirty="0"/>
              <a:t>de </a:t>
            </a:r>
            <a:r>
              <a:rPr lang="fr-BE" sz="2400" b="1" dirty="0" smtClean="0"/>
              <a:t>consensus </a:t>
            </a:r>
          </a:p>
          <a:p>
            <a:pPr>
              <a:spcAft>
                <a:spcPts val="1200"/>
              </a:spcAft>
            </a:pPr>
            <a:r>
              <a:rPr lang="fr-BE" sz="2400" i="1" dirty="0" smtClean="0"/>
              <a:t>       (</a:t>
            </a:r>
            <a:r>
              <a:rPr lang="fr-BE" sz="2400" i="1" dirty="0"/>
              <a:t>à </a:t>
            </a:r>
            <a:r>
              <a:rPr lang="fr-BE" sz="2400" i="1" dirty="0" smtClean="0"/>
              <a:t>programmer) </a:t>
            </a:r>
            <a:endParaRPr lang="fr-BE" sz="2400" i="1" dirty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endParaRPr lang="fr-BE" sz="2400" b="1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92C4199-29E9-48F7-B765-86045C4C5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10" name="Image 5">
            <a:extLst>
              <a:ext uri="{FF2B5EF4-FFF2-40B4-BE49-F238E27FC236}">
                <a16:creationId xmlns:a16="http://schemas.microsoft.com/office/drawing/2014/main" id="{4130FD96-7AE8-414D-8B7C-19B366E8C6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6415" y="121690"/>
            <a:ext cx="8977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4000" b="1" dirty="0">
                <a:solidFill>
                  <a:srgbClr val="00B9E4"/>
                </a:solidFill>
              </a:rPr>
              <a:t>Visite de terrain</a:t>
            </a:r>
            <a:endParaRPr lang="fr-FR" sz="4000" b="1" dirty="0">
              <a:solidFill>
                <a:srgbClr val="00B9E4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99012" y="1596571"/>
            <a:ext cx="913187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fr-BE" sz="2400" b="1" dirty="0">
                <a:solidFill>
                  <a:schemeClr val="accent1">
                    <a:lumMod val="75000"/>
                  </a:schemeClr>
                </a:solidFill>
              </a:rPr>
              <a:t>Proposition d’itinéraire :</a:t>
            </a:r>
          </a:p>
          <a:p>
            <a:pPr lvl="1">
              <a:spcAft>
                <a:spcPts val="1200"/>
              </a:spcAft>
            </a:pPr>
            <a:r>
              <a:rPr lang="fr-BE" sz="2400" dirty="0"/>
              <a:t>Se faire une idée du vécu du cycliste </a:t>
            </a:r>
            <a:r>
              <a:rPr lang="fr-BE" sz="2400" dirty="0">
                <a:sym typeface="Wingdings" panose="05000000000000000000" pitchFamily="2" charset="2"/>
              </a:rPr>
              <a:t> simple usager vélo! </a:t>
            </a:r>
          </a:p>
          <a:p>
            <a:pPr lvl="1">
              <a:spcAft>
                <a:spcPts val="1200"/>
              </a:spcAft>
            </a:pPr>
            <a:r>
              <a:rPr lang="fr-BE" sz="2400" b="1" dirty="0">
                <a:solidFill>
                  <a:schemeClr val="accent1">
                    <a:lumMod val="75000"/>
                  </a:schemeClr>
                </a:solidFill>
              </a:rPr>
              <a:t>Est-ce que ça donne envie de faire du vélo? </a:t>
            </a:r>
            <a:endParaRPr lang="fr-BE" sz="2400" dirty="0"/>
          </a:p>
          <a:p>
            <a:pPr marL="1346200" lvl="1" indent="-342900">
              <a:spcAft>
                <a:spcPts val="1200"/>
              </a:spcAft>
              <a:buFont typeface="Symbol" panose="05050102010706020507" pitchFamily="18" charset="2"/>
              <a:buChar char="Þ"/>
            </a:pPr>
            <a:r>
              <a:rPr lang="fr-BE" sz="2000" dirty="0"/>
              <a:t>Parcourir le centre à vélo</a:t>
            </a:r>
          </a:p>
          <a:p>
            <a:pPr marL="1346200" lvl="1" indent="-342900">
              <a:spcAft>
                <a:spcPts val="1200"/>
              </a:spcAft>
              <a:buFont typeface="Symbol" panose="05050102010706020507" pitchFamily="18" charset="2"/>
              <a:buChar char="Þ"/>
            </a:pPr>
            <a:r>
              <a:rPr lang="fr-BE" sz="2000" dirty="0"/>
              <a:t>Problématique entrées du cœur de la ville</a:t>
            </a:r>
          </a:p>
          <a:p>
            <a:pPr marL="1346200" lvl="1" indent="-342900">
              <a:spcAft>
                <a:spcPts val="1200"/>
              </a:spcAft>
              <a:buFont typeface="Symbol" panose="05050102010706020507" pitchFamily="18" charset="2"/>
              <a:buChar char="Þ"/>
            </a:pPr>
            <a:r>
              <a:rPr lang="fr-BE" sz="2000" dirty="0"/>
              <a:t>Visite de quartiers variés:</a:t>
            </a:r>
            <a:br>
              <a:rPr lang="fr-BE" sz="2000" dirty="0"/>
            </a:br>
            <a:r>
              <a:rPr lang="fr-BE" sz="2000" dirty="0"/>
              <a:t> résidentiel / commercial / espace vert / infra sportif / entreprises</a:t>
            </a:r>
          </a:p>
          <a:p>
            <a:pPr marL="1346200" lvl="1" indent="-342900">
              <a:spcAft>
                <a:spcPts val="1200"/>
              </a:spcAft>
              <a:buFont typeface="Symbol" panose="05050102010706020507" pitchFamily="18" charset="2"/>
              <a:buChar char="Þ"/>
            </a:pPr>
            <a:r>
              <a:rPr lang="fr-BE" sz="2000" dirty="0"/>
              <a:t>… autres endroits?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200" dirty="0"/>
              <a:t>Voir les réalisations de la Ville </a:t>
            </a:r>
            <a:r>
              <a:rPr lang="fr-BE" sz="2200" b="1" u="sng" dirty="0"/>
              <a:t>et</a:t>
            </a:r>
            <a:r>
              <a:rPr lang="fr-BE" sz="2200" dirty="0"/>
              <a:t> les points noirs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BE" sz="2200" dirty="0"/>
              <a:t>Attention à l’entretien et au stationnement vélo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AC04F4B-5F59-4384-A6E5-2FD69D064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26" y="258363"/>
            <a:ext cx="2137373" cy="630700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CB2BF1E4-62CC-4F13-9EBC-A4B4496E20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08" y="849341"/>
            <a:ext cx="1862864" cy="73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6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1544</TotalTime>
  <Words>793</Words>
  <Application>Microsoft Office PowerPoint</Application>
  <PresentationFormat>Grand écran</PresentationFormat>
  <Paragraphs>93</Paragraphs>
  <Slides>21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Light</vt:lpstr>
      <vt:lpstr>DejaVu Sans</vt:lpstr>
      <vt:lpstr>Lohit Hindi</vt:lpstr>
      <vt:lpstr>StarSymbol</vt:lpstr>
      <vt:lpstr>Symbol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Benedicte Swennen</dc:creator>
  <cp:lastModifiedBy>Marik Lahon</cp:lastModifiedBy>
  <cp:revision>138</cp:revision>
  <dcterms:created xsi:type="dcterms:W3CDTF">2016-12-16T12:50:40Z</dcterms:created>
  <dcterms:modified xsi:type="dcterms:W3CDTF">2021-06-17T06:28:17Z</dcterms:modified>
</cp:coreProperties>
</file>