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16" r:id="rId3"/>
    <p:sldId id="303" r:id="rId4"/>
    <p:sldId id="305" r:id="rId5"/>
    <p:sldId id="330" r:id="rId6"/>
    <p:sldId id="315" r:id="rId7"/>
    <p:sldId id="306" r:id="rId8"/>
    <p:sldId id="309" r:id="rId9"/>
    <p:sldId id="307" r:id="rId10"/>
    <p:sldId id="326" r:id="rId11"/>
    <p:sldId id="327" r:id="rId12"/>
    <p:sldId id="308" r:id="rId13"/>
    <p:sldId id="325" r:id="rId14"/>
    <p:sldId id="321" r:id="rId15"/>
    <p:sldId id="331" r:id="rId16"/>
    <p:sldId id="311" r:id="rId17"/>
    <p:sldId id="310" r:id="rId18"/>
    <p:sldId id="328" r:id="rId19"/>
    <p:sldId id="317" r:id="rId20"/>
    <p:sldId id="312" r:id="rId21"/>
    <p:sldId id="314" r:id="rId2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DCF9629-DF29-4BFC-908F-C613161E2A2F}">
          <p14:sldIdLst>
            <p14:sldId id="258"/>
            <p14:sldId id="316"/>
            <p14:sldId id="303"/>
            <p14:sldId id="305"/>
            <p14:sldId id="330"/>
            <p14:sldId id="315"/>
            <p14:sldId id="306"/>
            <p14:sldId id="309"/>
            <p14:sldId id="307"/>
            <p14:sldId id="326"/>
            <p14:sldId id="327"/>
            <p14:sldId id="308"/>
            <p14:sldId id="325"/>
            <p14:sldId id="321"/>
            <p14:sldId id="331"/>
            <p14:sldId id="311"/>
            <p14:sldId id="310"/>
            <p14:sldId id="328"/>
          </p14:sldIdLst>
        </p14:section>
        <p14:section name="Section sans titre" id="{1712D9A4-6AA6-430C-9740-ADFC27144C86}">
          <p14:sldIdLst>
            <p14:sldId id="317"/>
            <p14:sldId id="312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  <a:srgbClr val="8F45C7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5" autoAdjust="0"/>
    <p:restoredTop sz="87627" autoAdjust="0"/>
  </p:normalViewPr>
  <p:slideViewPr>
    <p:cSldViewPr snapToGrid="0">
      <p:cViewPr varScale="1">
        <p:scale>
          <a:sx n="75" d="100"/>
          <a:sy n="75" d="100"/>
        </p:scale>
        <p:origin x="5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E3EDA-3617-4BF5-BA05-4568B998F87F}" type="datetimeFigureOut">
              <a:rPr lang="fr-BE" smtClean="0"/>
              <a:t>17-06-21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AA66-6E87-4D84-A11F-398A0E05023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07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0356-AFFF-4A64-9CEC-7EED755729B5}" type="datetimeFigureOut">
              <a:rPr lang="fr-BE" smtClean="0"/>
              <a:t>17-06-21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BB45-5008-44EE-A612-DD94DD0B1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00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218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Portage par le groupe de travail tout au long de la mission</a:t>
            </a:r>
          </a:p>
          <a:p>
            <a:r>
              <a:rPr lang="fr-BE" dirty="0"/>
              <a:t>Démarche classique</a:t>
            </a:r>
            <a:r>
              <a:rPr lang="fr-BE" baseline="0" dirty="0"/>
              <a:t> diagnostic =&gt; objectifs =&gt; définition des actions. Importance de la flèche « Assistance expert, visites de terrain »</a:t>
            </a:r>
          </a:p>
          <a:p>
            <a:r>
              <a:rPr lang="fr-BE" baseline="0" dirty="0"/>
              <a:t>Importance des deux flèches haut et bas « rédaction d’un plan vélo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522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Concrètement, les étapes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827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35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25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83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Concrètement, les étapes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47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Processus</a:t>
            </a:r>
            <a:r>
              <a:rPr lang="fr-BE" baseline="0" dirty="0"/>
              <a:t> standardisé permet un cadre clair : des comparaisons avec d’autres villes mais aussi à différents moments de la mise en œuvre de la politique vélo</a:t>
            </a:r>
            <a:endParaRPr lang="fr-BE" dirty="0"/>
          </a:p>
          <a:p>
            <a:r>
              <a:rPr lang="fr-BE" dirty="0"/>
              <a:t>Globale et intégrée = les quater</a:t>
            </a:r>
            <a:r>
              <a:rPr lang="fr-BE" baseline="0" dirty="0"/>
              <a:t> volets, mis en lien avec les autres domaines de compétences comme l’urbanisme, la santé…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459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735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22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BE" dirty="0" smtClean="0"/>
              <a:t>Finalement,</a:t>
            </a:r>
            <a:r>
              <a:rPr lang="fr-BE" baseline="0" dirty="0" smtClean="0"/>
              <a:t> c’est un prétexte au </a:t>
            </a:r>
            <a:r>
              <a:rPr lang="fr-BE" baseline="0" dirty="0" err="1" smtClean="0"/>
              <a:t>dialogie</a:t>
            </a:r>
            <a:r>
              <a:rPr lang="fr-BE" baseline="0" dirty="0" smtClean="0"/>
              <a:t> + pour nous permette de mieux comprendre la réalité (les atouts les faiblesses)</a:t>
            </a:r>
          </a:p>
          <a:p>
            <a:r>
              <a:rPr lang="fr-BE" baseline="0" dirty="0" smtClean="0"/>
              <a:t>+ on le fait honnêtement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693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Concrètement, les étapes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BB45-5008-44EE-A612-DD94DD0B168A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A729F27-5B24-4009-B967-1D067839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6EF40935-4859-4775-946F-EDB49787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366830A6-CA7F-4EE9-8265-D0C2BF0E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9385D35C-86E6-45F1-9B99-4C19B744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0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6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2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00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3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890D-A59E-4C0E-91A8-CEC17B9C2AAF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6020-3E54-45DE-83CA-21CB4E0C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9980" y="2088877"/>
            <a:ext cx="934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b="1" dirty="0">
                <a:solidFill>
                  <a:srgbClr val="00B9E4"/>
                </a:solidFill>
              </a:rPr>
              <a:t>Audit BYPAD et plan vélo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103" y="3241205"/>
            <a:ext cx="8663233" cy="56561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69097" y="3342098"/>
            <a:ext cx="865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>
                <a:solidFill>
                  <a:srgbClr val="00B0F0"/>
                </a:solidFill>
              </a:rPr>
              <a:t>Réunion </a:t>
            </a:r>
            <a:r>
              <a:rPr lang="fr-BE" sz="3000" b="1" dirty="0" smtClean="0">
                <a:solidFill>
                  <a:srgbClr val="00B0F0"/>
                </a:solidFill>
              </a:rPr>
              <a:t>de lancement</a:t>
            </a:r>
          </a:p>
          <a:p>
            <a:pPr algn="ctr"/>
            <a:r>
              <a:rPr lang="fr-BE" sz="3000" b="1" dirty="0" err="1" smtClean="0">
                <a:solidFill>
                  <a:srgbClr val="00B0F0"/>
                </a:solidFill>
              </a:rPr>
              <a:t>Chloe</a:t>
            </a:r>
            <a:r>
              <a:rPr lang="fr-BE" sz="3000" b="1" dirty="0" smtClean="0">
                <a:solidFill>
                  <a:srgbClr val="00B0F0"/>
                </a:solidFill>
              </a:rPr>
              <a:t> </a:t>
            </a:r>
            <a:r>
              <a:rPr lang="fr-BE" sz="3000" b="1" dirty="0" err="1" smtClean="0">
                <a:solidFill>
                  <a:srgbClr val="00B0F0"/>
                </a:solidFill>
              </a:rPr>
              <a:t>Mispelon</a:t>
            </a:r>
            <a:r>
              <a:rPr lang="fr-BE" sz="3000" b="1" dirty="0" smtClean="0">
                <a:solidFill>
                  <a:srgbClr val="00B0F0"/>
                </a:solidFill>
              </a:rPr>
              <a:t> &amp; </a:t>
            </a:r>
            <a:r>
              <a:rPr lang="fr-BE" sz="3000" b="1" dirty="0">
                <a:solidFill>
                  <a:srgbClr val="00B0F0"/>
                </a:solidFill>
              </a:rPr>
              <a:t>Marik </a:t>
            </a:r>
            <a:r>
              <a:rPr lang="fr-BE" sz="3000" b="1" dirty="0" smtClean="0">
                <a:solidFill>
                  <a:srgbClr val="00B0F0"/>
                </a:solidFill>
              </a:rPr>
              <a:t>Lahon</a:t>
            </a:r>
            <a:endParaRPr lang="fr-BE" sz="3000" b="1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1" y="849341"/>
            <a:ext cx="1922261" cy="7538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635A4C5-AEA6-497D-AFE5-53B05D3CF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0B7953-859C-4009-801D-1C11FC800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4315937"/>
            <a:ext cx="4461906" cy="23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64459" y="2064"/>
            <a:ext cx="6335757" cy="11103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fr-BE" sz="4400" b="1" i="0" u="none" strike="noStrike" kern="1200">
                <a:ln>
                  <a:noFill/>
                </a:ln>
                <a:solidFill>
                  <a:srgbClr val="2056AE"/>
                </a:solidFill>
                <a:latin typeface="Delicious" pitchFamily="18"/>
                <a:ea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sz="2800" dirty="0">
                <a:solidFill>
                  <a:schemeClr val="accent5"/>
                </a:solidFill>
                <a:latin typeface="+mn-lt"/>
                <a:ea typeface="+mn-ea"/>
              </a:rPr>
              <a:t>Un questionnaire standardisé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7188" y="6237947"/>
            <a:ext cx="4703353" cy="554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33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98" y="1011650"/>
            <a:ext cx="6437195" cy="55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2176539" y="2253162"/>
            <a:ext cx="7251003" cy="39194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33"/>
          </a:p>
        </p:txBody>
      </p:sp>
    </p:spTree>
    <p:extLst>
      <p:ext uri="{BB962C8B-B14F-4D97-AF65-F5344CB8AC3E}">
        <p14:creationId xmlns:p14="http://schemas.microsoft.com/office/powerpoint/2010/main" val="3983338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07188" y="6237947"/>
            <a:ext cx="4703353" cy="554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33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83" y="946675"/>
            <a:ext cx="6574312" cy="5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1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Pourquoi un BYPAD ?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16460" r="2705" b="8975"/>
          <a:stretch>
            <a:fillRect/>
          </a:stretch>
        </p:blipFill>
        <p:spPr bwMode="auto">
          <a:xfrm>
            <a:off x="1446415" y="1800093"/>
            <a:ext cx="8797998" cy="46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5508" y="1069631"/>
            <a:ext cx="100243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b="1" dirty="0"/>
              <a:t>Evaluation à différents moments de l’avancement de la mise en œuvre de la politique vélo</a:t>
            </a:r>
          </a:p>
          <a:p>
            <a:pPr algn="ctr">
              <a:spcAft>
                <a:spcPts val="600"/>
              </a:spcAft>
            </a:pPr>
            <a:r>
              <a:rPr lang="fr-BE" b="1" dirty="0"/>
              <a:t>(ex. ci-dessous : Région de Bruxelles-Capitale) </a:t>
            </a:r>
            <a:endParaRPr lang="fr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4C2894-C43C-4FAA-86B2-84447B74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5BB25E4D-C638-49A7-A8AB-310AF8ED5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935906" y="2140881"/>
            <a:ext cx="8164310" cy="3461832"/>
          </a:xfrm>
        </p:spPr>
        <p:txBody>
          <a:bodyPr/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BE" sz="36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BE" sz="36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BE" sz="32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BE" sz="30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BE" sz="24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BE" sz="24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BE" sz="24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BE" sz="24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BE" sz="20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BE" sz="2000" b="0" i="0" u="none" strike="noStrike" kern="1200">
                <a:ln>
                  <a:noFill/>
                </a:ln>
                <a:latin typeface="Delicious" pitchFamily="2"/>
                <a:ea typeface="DejaVu Sans" pitchFamily="2"/>
                <a:cs typeface="Lohit Hindi" pitchFamily="2"/>
              </a:defRPr>
            </a:lvl9pPr>
          </a:lstStyle>
          <a:p>
            <a:pPr>
              <a:spcAft>
                <a:spcPts val="2177"/>
              </a:spcAft>
            </a:pPr>
            <a:r>
              <a:rPr lang="fr-FR" sz="2400" dirty="0">
                <a:latin typeface="+mn-lt"/>
              </a:rPr>
              <a:t>L’état des lieux doit refléter le consensus entre acteurs: citoyens, techniciens et élus</a:t>
            </a:r>
          </a:p>
          <a:p>
            <a:pPr>
              <a:spcAft>
                <a:spcPts val="2177"/>
              </a:spcAft>
            </a:pPr>
            <a:r>
              <a:rPr lang="fr-FR" sz="2400" dirty="0">
                <a:latin typeface="+mn-lt"/>
              </a:rPr>
              <a:t>Chacun complète le questionnaire et motive ses réponses</a:t>
            </a:r>
          </a:p>
          <a:p>
            <a:pPr>
              <a:spcAft>
                <a:spcPts val="2177"/>
              </a:spcAft>
            </a:pPr>
            <a:r>
              <a:rPr lang="fr-FR" sz="2400" dirty="0">
                <a:latin typeface="+mn-lt"/>
              </a:rPr>
              <a:t>L’auditeur anime une réunion dont l’objectif est de dégager une vision partagée</a:t>
            </a:r>
          </a:p>
          <a:p>
            <a:pPr marL="97978" indent="0">
              <a:spcAft>
                <a:spcPts val="2177"/>
              </a:spcAft>
              <a:buNone/>
            </a:pPr>
            <a:endParaRPr lang="fr-BE" sz="2903" dirty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23793" y="915037"/>
            <a:ext cx="6335757" cy="11103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fr-BE" sz="4400" b="1" i="0" u="none" strike="noStrike" kern="1200">
                <a:ln>
                  <a:noFill/>
                </a:ln>
                <a:solidFill>
                  <a:srgbClr val="2056AE"/>
                </a:solidFill>
                <a:latin typeface="Delicious" pitchFamily="18"/>
                <a:ea typeface="DejaVu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sz="2800" dirty="0">
                <a:solidFill>
                  <a:schemeClr val="accent5"/>
                </a:solidFill>
                <a:latin typeface="+mn-lt"/>
                <a:ea typeface="+mn-ea"/>
              </a:rPr>
              <a:t>Un processus participatif</a:t>
            </a:r>
          </a:p>
        </p:txBody>
      </p:sp>
    </p:spTree>
    <p:extLst>
      <p:ext uri="{BB962C8B-B14F-4D97-AF65-F5344CB8AC3E}">
        <p14:creationId xmlns:p14="http://schemas.microsoft.com/office/powerpoint/2010/main" val="3253193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9014" y="1596571"/>
            <a:ext cx="48567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5"/>
                </a:solidFill>
              </a:rPr>
              <a:t>Rédaction rapport d’audit 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Un diagnostic d’approche transversale et de terrain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Un rapport d’audit synthétisant les forces et faiblesses de la commune en matière de politique vélo, sur base des échanges de la réunion de consensus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4" t="19018" r="2229" b="9400"/>
          <a:stretch/>
        </p:blipFill>
        <p:spPr bwMode="auto">
          <a:xfrm>
            <a:off x="5355771" y="1655968"/>
            <a:ext cx="6727612" cy="363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E5D1205-9D38-4667-8DF4-A61C1576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DDC31879-6706-4E93-876C-385D2C29E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0B43F2-0C90-41E4-8A41-EFCCAA47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0634F10C-1ACB-49AF-A769-84E6D9F94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67" y="1599641"/>
            <a:ext cx="8849208" cy="511205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508380" y="2458844"/>
            <a:ext cx="1700561" cy="13325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53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71718" y="1798452"/>
            <a:ext cx="105202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5"/>
                </a:solidFill>
              </a:rPr>
              <a:t>Rédaction du plan d’action 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/>
              <a:t>Un document qui </a:t>
            </a:r>
            <a:r>
              <a:rPr lang="fr-BE" sz="2400" dirty="0" smtClean="0"/>
              <a:t>développe/complète </a:t>
            </a:r>
            <a:r>
              <a:rPr lang="fr-BE" sz="2400" dirty="0"/>
              <a:t>les </a:t>
            </a:r>
            <a:r>
              <a:rPr lang="fr-BE" sz="2400" b="1" dirty="0"/>
              <a:t>actions identifiées par le groupe d’évaluation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b="1" dirty="0" smtClean="0"/>
              <a:t>Validation </a:t>
            </a:r>
            <a:r>
              <a:rPr lang="fr-BE" sz="2400" b="1" dirty="0"/>
              <a:t>par le groupe </a:t>
            </a:r>
            <a:r>
              <a:rPr lang="fr-BE" sz="2400" b="1" dirty="0" smtClean="0"/>
              <a:t>d’évaluation</a:t>
            </a:r>
            <a:endParaRPr lang="fr-BE" sz="2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D59E09-5A70-4472-9E6C-F029C744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2926DF53-30AA-4D1C-99A8-E1BF39954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/>
          <a:stretch/>
        </p:blipFill>
        <p:spPr>
          <a:xfrm>
            <a:off x="1317355" y="1147478"/>
            <a:ext cx="9407472" cy="520987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5C7864B-24AD-4979-8E06-76EB626E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4A5568AC-6F6A-41EC-9E7A-B234C42E9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0B43F2-0C90-41E4-8A41-EFCCAA47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0634F10C-1ACB-49AF-A769-84E6D9F94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16" y="-36576"/>
            <a:ext cx="11301984" cy="69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Contexte de </a:t>
            </a:r>
            <a:r>
              <a:rPr lang="fr-BE" sz="4000" b="1" dirty="0" smtClean="0">
                <a:solidFill>
                  <a:srgbClr val="00B9E4"/>
                </a:solidFill>
              </a:rPr>
              <a:t>Chaudfontaine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3952" y="1781919"/>
            <a:ext cx="101879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Le contexte régional: </a:t>
            </a:r>
            <a:endParaRPr lang="fr-BE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Gouvernement </a:t>
            </a:r>
            <a:r>
              <a:rPr lang="fr-F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wallon </a:t>
            </a:r>
            <a:r>
              <a:rPr lang="fr-FR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veut </a:t>
            </a:r>
            <a:r>
              <a:rPr lang="fr-FR" sz="1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doubler </a:t>
            </a:r>
            <a:r>
              <a:rPr lang="fr-F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l’usage du vélo d’ici 2024 et voir le nombre de cyclistes multiplié par 5 d’ici </a:t>
            </a:r>
            <a:r>
              <a:rPr lang="fr-FR" sz="1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</a:p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Le contexte </a:t>
            </a:r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de Court st Etienne : </a:t>
            </a:r>
            <a:r>
              <a:rPr lang="fr-FR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de Préparation (CEM + Echevin Mobilité) 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E8C18B-F1AD-46C9-AC8E-6CC0F163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77A86328-631C-4031-8C76-7038C07C6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7941" y="3999411"/>
            <a:ext cx="35082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structure du territoire ?</a:t>
            </a:r>
          </a:p>
          <a:p>
            <a:endParaRPr lang="fr-FR" i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enjeux communaux ? </a:t>
            </a:r>
            <a:b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potentiel vélo ? </a:t>
            </a:r>
          </a:p>
          <a:p>
            <a:endParaRPr lang="fr-FR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fr-BE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4" y="3999411"/>
            <a:ext cx="2954249" cy="28585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l="10388"/>
          <a:stretch/>
        </p:blipFill>
        <p:spPr>
          <a:xfrm>
            <a:off x="3049858" y="3999411"/>
            <a:ext cx="2971683" cy="28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Agenda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6395" y="1701074"/>
            <a:ext cx="82139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/>
              <a:t>Pourquoi faire un audit et un plan vélo 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2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/>
              <a:t>Comment faire un audit et un plan vélo 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2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/>
              <a:t>Les prochaines étapes</a:t>
            </a:r>
          </a:p>
          <a:p>
            <a:pPr lvl="1">
              <a:spcAft>
                <a:spcPts val="1200"/>
              </a:spcAft>
            </a:pPr>
            <a:endParaRPr lang="fr-BE" sz="2200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5FCC2467-06B4-4C5B-B973-1EF81FDD8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C52BEF-59A0-4B08-B016-730B60E5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Prochaines étapes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29048" y="1980109"/>
            <a:ext cx="96833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400" b="1" dirty="0" smtClean="0"/>
              <a:t>Réunion de lancement : 21/06 à 16h </a:t>
            </a:r>
            <a:br>
              <a:rPr lang="fr-BE" sz="2400" b="1" dirty="0" smtClean="0"/>
            </a:br>
            <a:r>
              <a:rPr lang="fr-BE" sz="2400" i="1" dirty="0" smtClean="0">
                <a:solidFill>
                  <a:schemeClr val="accent6"/>
                </a:solidFill>
              </a:rPr>
              <a:t>transmettre Offre </a:t>
            </a:r>
            <a:r>
              <a:rPr lang="fr-BE" sz="2400" i="1" dirty="0" err="1" smtClean="0">
                <a:solidFill>
                  <a:schemeClr val="accent6"/>
                </a:solidFill>
              </a:rPr>
              <a:t>Wacy</a:t>
            </a:r>
            <a:r>
              <a:rPr lang="fr-BE" sz="2400" i="1" dirty="0">
                <a:solidFill>
                  <a:schemeClr val="accent6"/>
                </a:solidFill>
              </a:rPr>
              <a:t> </a:t>
            </a:r>
            <a:r>
              <a:rPr lang="fr-BE" sz="2400" i="1" dirty="0" smtClean="0">
                <a:solidFill>
                  <a:schemeClr val="accent6"/>
                </a:solidFill>
              </a:rPr>
              <a:t>+ PCM (2009?) à Pro </a:t>
            </a:r>
            <a:r>
              <a:rPr lang="fr-BE" sz="2400" i="1" dirty="0" err="1" smtClean="0">
                <a:solidFill>
                  <a:schemeClr val="accent6"/>
                </a:solidFill>
              </a:rPr>
              <a:t>Velo</a:t>
            </a:r>
            <a:r>
              <a:rPr lang="fr-BE" sz="2400" i="1" dirty="0" smtClean="0">
                <a:solidFill>
                  <a:schemeClr val="accent6"/>
                </a:solidFill>
              </a:rPr>
              <a:t>/</a:t>
            </a:r>
            <a:r>
              <a:rPr lang="fr-BE" sz="2400" i="1" dirty="0" err="1" smtClean="0">
                <a:solidFill>
                  <a:schemeClr val="accent6"/>
                </a:solidFill>
              </a:rPr>
              <a:t>Tridee</a:t>
            </a:r>
            <a:endParaRPr lang="fr-BE" sz="2400" i="1" dirty="0">
              <a:solidFill>
                <a:schemeClr val="accent6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400" b="1" dirty="0" smtClean="0"/>
              <a:t>Visite de Terrain (Date + itinéraire à programmer - CEM </a:t>
            </a:r>
            <a:r>
              <a:rPr lang="fr-BE" sz="2400" b="1" dirty="0"/>
              <a:t>Chaudfontaine</a:t>
            </a:r>
            <a:r>
              <a:rPr lang="fr-BE" sz="2400" b="1" dirty="0" smtClean="0"/>
              <a:t>)</a:t>
            </a:r>
            <a:br>
              <a:rPr lang="fr-BE" sz="2400" b="1" dirty="0" smtClean="0"/>
            </a:br>
            <a:r>
              <a:rPr lang="fr-BE" sz="2400" i="1" dirty="0" smtClean="0"/>
              <a:t>(à programmer) </a:t>
            </a:r>
            <a:endParaRPr lang="fr-BE" sz="2400" i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400" b="1" dirty="0" smtClean="0"/>
              <a:t>Remplir </a:t>
            </a:r>
            <a:r>
              <a:rPr lang="fr-BE" sz="2400" b="1" dirty="0"/>
              <a:t>le questionnaire </a:t>
            </a:r>
            <a:r>
              <a:rPr lang="fr-BE" sz="2400" b="1" dirty="0" smtClean="0"/>
              <a:t>(délai: 2 semaines)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400" b="1" dirty="0" smtClean="0"/>
              <a:t>Réunion </a:t>
            </a:r>
            <a:r>
              <a:rPr lang="fr-BE" sz="2400" b="1" dirty="0"/>
              <a:t>de </a:t>
            </a:r>
            <a:r>
              <a:rPr lang="fr-BE" sz="2400" b="1" dirty="0" smtClean="0"/>
              <a:t>consensus </a:t>
            </a:r>
          </a:p>
          <a:p>
            <a:pPr>
              <a:spcAft>
                <a:spcPts val="1200"/>
              </a:spcAft>
            </a:pPr>
            <a:r>
              <a:rPr lang="fr-BE" sz="2400" i="1" dirty="0" smtClean="0"/>
              <a:t>       (</a:t>
            </a:r>
            <a:r>
              <a:rPr lang="fr-BE" sz="2400" i="1" dirty="0"/>
              <a:t>à </a:t>
            </a:r>
            <a:r>
              <a:rPr lang="fr-BE" sz="2400" i="1" dirty="0" smtClean="0"/>
              <a:t>programmer) </a:t>
            </a:r>
            <a:endParaRPr lang="fr-BE" sz="2400" i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fr-BE" sz="24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2C4199-29E9-48F7-B765-86045C4C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id="{4130FD96-7AE8-414D-8B7C-19B366E8C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Visite de terrain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9012" y="1596571"/>
            <a:ext cx="91318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Proposition d’itinéraire :</a:t>
            </a:r>
          </a:p>
          <a:p>
            <a:pPr lvl="1">
              <a:spcAft>
                <a:spcPts val="1200"/>
              </a:spcAft>
            </a:pPr>
            <a:r>
              <a:rPr lang="fr-BE" sz="2400" dirty="0"/>
              <a:t>Se faire une idée du vécu du cycliste </a:t>
            </a:r>
            <a:r>
              <a:rPr lang="fr-BE" sz="2400" dirty="0">
                <a:sym typeface="Wingdings" panose="05000000000000000000" pitchFamily="2" charset="2"/>
              </a:rPr>
              <a:t> simple usager vélo! </a:t>
            </a:r>
          </a:p>
          <a:p>
            <a:pPr lvl="1"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Est-ce que ça donne envie de faire du vélo? </a:t>
            </a:r>
            <a:endParaRPr lang="fr-BE" sz="2400" dirty="0"/>
          </a:p>
          <a:p>
            <a:pPr marL="1346200" lvl="1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/>
              <a:t>Parcourir le centre à vélo</a:t>
            </a:r>
          </a:p>
          <a:p>
            <a:pPr marL="1346200" lvl="1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/>
              <a:t>Problématique entrées du cœur de la ville</a:t>
            </a:r>
          </a:p>
          <a:p>
            <a:pPr marL="1346200" lvl="1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/>
              <a:t>Visite de quartiers variés:</a:t>
            </a:r>
            <a:br>
              <a:rPr lang="fr-BE" sz="2000" dirty="0"/>
            </a:br>
            <a:r>
              <a:rPr lang="fr-BE" sz="2000" dirty="0"/>
              <a:t> résidentiel / commercial / espace vert / infra sportif / entreprises</a:t>
            </a:r>
          </a:p>
          <a:p>
            <a:pPr marL="1346200" lvl="1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/>
              <a:t>… autres endroits?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/>
              <a:t>Voir les réalisations de la Ville </a:t>
            </a:r>
            <a:r>
              <a:rPr lang="fr-BE" sz="2200" b="1" u="sng" dirty="0"/>
              <a:t>et</a:t>
            </a:r>
            <a:r>
              <a:rPr lang="fr-BE" sz="2200" dirty="0"/>
              <a:t> les points noirs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/>
              <a:t>Attention à l’entretien et au stationnement vélo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C04F4B-5F59-4384-A6E5-2FD69D06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CB2BF1E4-62CC-4F13-9EBC-A4B4496E2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5530" y="2152359"/>
            <a:ext cx="8653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b="1" dirty="0">
                <a:solidFill>
                  <a:srgbClr val="00B9E4"/>
                </a:solidFill>
              </a:rPr>
              <a:t>Pourquoi faire un audit et un plan vélo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103" y="4247737"/>
            <a:ext cx="8663233" cy="56561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79E9A90C-0739-4358-9767-1AB6A8898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21060"/>
            <a:ext cx="1862864" cy="73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55B0792-910D-4562-8A29-003D7F69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Pourquoi un BYPAD ?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24504"/>
          <a:stretch/>
        </p:blipFill>
        <p:spPr>
          <a:xfrm>
            <a:off x="249995" y="947708"/>
            <a:ext cx="4990816" cy="441045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726261" y="4260607"/>
            <a:ext cx="3719594" cy="934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Enjeux environnementaux, de santé publique, de qualité de vie…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726261" y="5256143"/>
            <a:ext cx="3719594" cy="1129249"/>
            <a:chOff x="5474655" y="5256143"/>
            <a:chExt cx="2341059" cy="1129249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474655" y="5474403"/>
              <a:ext cx="2341059" cy="9109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/>
                <a:t>Volonté politique d’encourager ce mode de transport</a:t>
              </a:r>
            </a:p>
          </p:txBody>
        </p:sp>
        <p:sp>
          <p:nvSpPr>
            <p:cNvPr id="11" name="Triangle isocèle 10"/>
            <p:cNvSpPr/>
            <p:nvPr/>
          </p:nvSpPr>
          <p:spPr>
            <a:xfrm rot="10800000">
              <a:off x="6443053" y="5256143"/>
              <a:ext cx="404261" cy="17664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 r="2740"/>
          <a:stretch/>
        </p:blipFill>
        <p:spPr>
          <a:xfrm>
            <a:off x="5474655" y="1183992"/>
            <a:ext cx="5577876" cy="2875560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1E91B8E1-495C-429D-B32F-266753A07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9" y="121690"/>
            <a:ext cx="1862864" cy="73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837B7FB-E056-415F-BC2A-A7436CEDC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995" y="4435672"/>
            <a:ext cx="50439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accent6"/>
                </a:solidFill>
              </a:rPr>
              <a:t>En France : croissance de </a:t>
            </a:r>
            <a:r>
              <a:rPr lang="fr-FR" sz="1600" b="1" dirty="0" smtClean="0">
                <a:solidFill>
                  <a:schemeClr val="accent6"/>
                </a:solidFill>
              </a:rPr>
              <a:t>117% </a:t>
            </a:r>
            <a:r>
              <a:rPr lang="fr-FR" sz="1600" dirty="0" smtClean="0">
                <a:solidFill>
                  <a:schemeClr val="accent6"/>
                </a:solidFill>
              </a:rPr>
              <a:t>(vente de vélo)</a:t>
            </a:r>
          </a:p>
          <a:p>
            <a:r>
              <a:rPr lang="fr-BE" sz="1600" dirty="0">
                <a:solidFill>
                  <a:schemeClr val="accent6"/>
                </a:solidFill>
              </a:rPr>
              <a:t>En Belgique : </a:t>
            </a:r>
            <a:r>
              <a:rPr lang="fr-BE" sz="1600" b="1" dirty="0">
                <a:solidFill>
                  <a:schemeClr val="accent6"/>
                </a:solidFill>
              </a:rPr>
              <a:t>592.107 </a:t>
            </a:r>
            <a:r>
              <a:rPr lang="fr-BE" sz="1600" dirty="0">
                <a:solidFill>
                  <a:schemeClr val="accent6"/>
                </a:solidFill>
              </a:rPr>
              <a:t>bicyclettes vendues en </a:t>
            </a:r>
            <a:r>
              <a:rPr lang="fr-BE" sz="1600" dirty="0" smtClean="0">
                <a:solidFill>
                  <a:schemeClr val="accent6"/>
                </a:solidFill>
              </a:rPr>
              <a:t>2020</a:t>
            </a:r>
            <a:endParaRPr lang="fr-BE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Pourquoi un BYPAD ?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53183" y="1322533"/>
            <a:ext cx="3719594" cy="910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Volonté politique d’encourager ce mode de transport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1E91B8E1-495C-429D-B32F-266753A07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9" y="121690"/>
            <a:ext cx="1862864" cy="73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837B7FB-E056-415F-BC2A-A7436CED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86612" y="3922139"/>
            <a:ext cx="91237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 smtClean="0"/>
              <a:t>Un état des lieux de </a:t>
            </a:r>
            <a:r>
              <a:rPr lang="fr-BE" sz="2200" b="1" u="sng" dirty="0" smtClean="0"/>
              <a:t>chaque</a:t>
            </a:r>
            <a:r>
              <a:rPr lang="fr-BE" sz="2200" u="sng" dirty="0" smtClean="0"/>
              <a:t> ingrédient</a:t>
            </a:r>
            <a:r>
              <a:rPr lang="fr-BE" sz="2200" dirty="0" smtClean="0"/>
              <a:t> d’une bonne politique cyclable </a:t>
            </a:r>
            <a:endParaRPr lang="fr-BE" sz="22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 smtClean="0"/>
              <a:t>Sur base d’un </a:t>
            </a:r>
            <a:r>
              <a:rPr lang="fr-BE" sz="2200" u="sng" dirty="0" smtClean="0"/>
              <a:t>processus </a:t>
            </a:r>
            <a:r>
              <a:rPr lang="fr-BE" sz="2200" b="1" u="sng" dirty="0" smtClean="0"/>
              <a:t>participatif</a:t>
            </a:r>
            <a:r>
              <a:rPr lang="fr-BE" sz="2200" dirty="0" smtClean="0"/>
              <a:t> intégrant toutes les parties prenantes d’une politique cyclable : </a:t>
            </a:r>
            <a:r>
              <a:rPr lang="fr-FR" sz="2200" dirty="0" smtClean="0"/>
              <a:t>représentants </a:t>
            </a:r>
            <a:r>
              <a:rPr lang="fr-FR" sz="2200" dirty="0"/>
              <a:t>politiques, de l’administration et des </a:t>
            </a:r>
            <a:r>
              <a:rPr lang="fr-FR" sz="2200" dirty="0" smtClean="0"/>
              <a:t>usagers</a:t>
            </a:r>
            <a:endParaRPr lang="fr-BE" sz="22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 smtClean="0"/>
              <a:t>Ensemble, aboutir à des </a:t>
            </a:r>
            <a:r>
              <a:rPr lang="fr-BE" sz="2200" u="sng" dirty="0" smtClean="0"/>
              <a:t>pistes d’actions </a:t>
            </a:r>
            <a:r>
              <a:rPr lang="fr-BE" sz="2200" b="1" u="sng" dirty="0" smtClean="0"/>
              <a:t>cohérentes</a:t>
            </a:r>
            <a:r>
              <a:rPr lang="fr-BE" sz="2200" u="sng" dirty="0"/>
              <a:t>,</a:t>
            </a:r>
            <a:r>
              <a:rPr lang="fr-BE" sz="2200" u="sng" dirty="0" smtClean="0"/>
              <a:t> </a:t>
            </a:r>
            <a:r>
              <a:rPr lang="fr-BE" sz="2200" b="1" u="sng" dirty="0" smtClean="0"/>
              <a:t>ambitieuses &amp; </a:t>
            </a:r>
            <a:r>
              <a:rPr lang="fr-BE" sz="2200" b="1" u="sng" dirty="0" smtClean="0">
                <a:solidFill>
                  <a:schemeClr val="accent6"/>
                </a:solidFill>
              </a:rPr>
              <a:t>portées</a:t>
            </a:r>
            <a:r>
              <a:rPr lang="fr-BE" sz="2200" b="1" dirty="0" smtClean="0"/>
              <a:t> </a:t>
            </a:r>
            <a:r>
              <a:rPr lang="fr-FR" sz="2200" dirty="0" smtClean="0"/>
              <a:t>par le comité de suivi. </a:t>
            </a:r>
            <a:endParaRPr lang="fr-BE" sz="2200" b="1" u="sng" dirty="0"/>
          </a:p>
          <a:p>
            <a:pPr lvl="1">
              <a:spcAft>
                <a:spcPts val="1200"/>
              </a:spcAft>
            </a:pPr>
            <a:endParaRPr lang="fr-BE" sz="2200" dirty="0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229009" y="2339949"/>
            <a:ext cx="642311" cy="176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1386612" y="2621583"/>
            <a:ext cx="4327104" cy="8794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BYPAD</a:t>
            </a:r>
            <a:r>
              <a:rPr lang="fr-BE" sz="1600" b="1" dirty="0" smtClean="0"/>
              <a:t/>
            </a:r>
            <a:br>
              <a:rPr lang="fr-BE" sz="1600" b="1" dirty="0" smtClean="0"/>
            </a:br>
            <a:r>
              <a:rPr lang="fr-BE" sz="1600" b="1" dirty="0"/>
              <a:t>A</a:t>
            </a:r>
            <a:r>
              <a:rPr lang="fr-BE" sz="1600" b="1" dirty="0" smtClean="0"/>
              <a:t>ccompagner cette volonté politique</a:t>
            </a:r>
            <a:endParaRPr lang="fr-BE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7239979" y="1467916"/>
            <a:ext cx="3994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BYPAD stands for Bicycle Policy Audit and is a process enabling towns, cities and regions to evaluate and improve the quality of their cycling policy. It is an instrument paving the way for developing a detailed cycling strategy or plan. BYPAD is a quality process based on international best practice of applied measures, structures and policies in local cycling development policy.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41914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5530" y="2152359"/>
            <a:ext cx="8653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b="1" dirty="0">
                <a:solidFill>
                  <a:srgbClr val="00B9E4"/>
                </a:solidFill>
              </a:rPr>
              <a:t>Comment faire un audit et un plan vélo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103" y="4247737"/>
            <a:ext cx="8663233" cy="56561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A58301-10F2-46DC-B7B3-6D05AA4F8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04" y="1001624"/>
            <a:ext cx="7086393" cy="4988878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F850BBC7-E47E-434F-BAC1-467B51370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8895C5-B5E1-4172-A4DA-48D8E3719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CB3FEB-F877-4E5B-9139-1CFE6B249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64" y="5005372"/>
            <a:ext cx="3001737" cy="160092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85578A8-90CD-48F3-95A7-5119A43353F3}"/>
              </a:ext>
            </a:extLst>
          </p:cNvPr>
          <p:cNvSpPr txBox="1"/>
          <p:nvPr/>
        </p:nvSpPr>
        <p:spPr>
          <a:xfrm>
            <a:off x="10286576" y="635984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Depuis</a:t>
            </a:r>
            <a:r>
              <a:rPr lang="nl-BE" dirty="0"/>
              <a:t> 1999!</a:t>
            </a:r>
          </a:p>
        </p:txBody>
      </p:sp>
    </p:spTree>
    <p:extLst>
      <p:ext uri="{BB962C8B-B14F-4D97-AF65-F5344CB8AC3E}">
        <p14:creationId xmlns:p14="http://schemas.microsoft.com/office/powerpoint/2010/main" val="6369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Déroulement de la mission</a:t>
            </a:r>
            <a:endParaRPr lang="fr-FR" sz="4000" b="1" dirty="0">
              <a:solidFill>
                <a:srgbClr val="00B9E4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0B43F2-0C90-41E4-8A41-EFCCAA47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0634F10C-1ACB-49AF-A769-84E6D9F94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67" y="1599641"/>
            <a:ext cx="8849208" cy="51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evelopment_levels_FR_rgb_15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6570" y="2099345"/>
            <a:ext cx="5326743" cy="306202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9013" y="1596571"/>
            <a:ext cx="60567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La méthodologique BYPAD propose 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/>
              <a:t>Un processus standardisé dans le cadre d’un projet de recherche européen (FGM Amor, 1999)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/>
              <a:t>Une approche globale et intégrée du vélo centrée sur le </a:t>
            </a:r>
            <a:r>
              <a:rPr lang="fr-BE" sz="2400" b="1" u="sng" dirty="0"/>
              <a:t>vélo utilitaire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/>
              <a:t>Quatre stades d’avancement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1446415" y="121690"/>
            <a:ext cx="897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4000" b="1" dirty="0">
                <a:solidFill>
                  <a:srgbClr val="00B9E4"/>
                </a:solidFill>
              </a:rPr>
              <a:t>Pourquoi un BYPAD ?</a:t>
            </a:r>
            <a:endParaRPr lang="fr-FR" sz="4000" b="1" dirty="0">
              <a:solidFill>
                <a:srgbClr val="00B9E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9013" y="4927599"/>
            <a:ext cx="88409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Elle permet 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/>
              <a:t>Une dynamique de </a:t>
            </a:r>
            <a:r>
              <a:rPr lang="fr-BE" sz="2400" b="1" u="sng" dirty="0"/>
              <a:t>concertation</a:t>
            </a:r>
            <a:r>
              <a:rPr lang="fr-BE" sz="2400" dirty="0"/>
              <a:t> et de </a:t>
            </a:r>
            <a:r>
              <a:rPr lang="fr-BE" sz="2400" b="1" u="sng" dirty="0"/>
              <a:t>consensus</a:t>
            </a:r>
            <a:r>
              <a:rPr lang="fr-BE" sz="2400" dirty="0"/>
              <a:t> entre </a:t>
            </a:r>
            <a:r>
              <a:rPr lang="fr-BE" sz="2400" b="1" u="sng" dirty="0"/>
              <a:t>représentants politiques, de l’administration et des usagers</a:t>
            </a:r>
            <a:endParaRPr lang="fr-BE" b="1" u="sng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6C1A1CE-8455-4108-B5C6-D062EBA16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" y="258363"/>
            <a:ext cx="2137373" cy="630700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69F7ECB3-D74B-4D93-AAA0-E33BFD84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" y="849341"/>
            <a:ext cx="1862864" cy="7305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278" y="4924483"/>
            <a:ext cx="3347009" cy="193351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242395" y="4896603"/>
            <a:ext cx="908825" cy="37792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11060222" y="5338093"/>
            <a:ext cx="529701" cy="37792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793</Words>
  <Application>Microsoft Office PowerPoint</Application>
  <PresentationFormat>Grand écran</PresentationFormat>
  <Paragraphs>93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Lohit Hindi</vt:lpstr>
      <vt:lpstr>StarSymbol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Benedicte Swennen</dc:creator>
  <cp:lastModifiedBy>Marik Lahon</cp:lastModifiedBy>
  <cp:revision>138</cp:revision>
  <dcterms:created xsi:type="dcterms:W3CDTF">2016-12-16T12:50:40Z</dcterms:created>
  <dcterms:modified xsi:type="dcterms:W3CDTF">2021-06-17T06:28:17Z</dcterms:modified>
</cp:coreProperties>
</file>